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6" r:id="rId2"/>
    <p:sldId id="271" r:id="rId3"/>
    <p:sldId id="257" r:id="rId4"/>
    <p:sldId id="258" r:id="rId5"/>
    <p:sldId id="259" r:id="rId6"/>
    <p:sldId id="272" r:id="rId7"/>
    <p:sldId id="273" r:id="rId8"/>
    <p:sldId id="275" r:id="rId9"/>
    <p:sldId id="261" r:id="rId10"/>
    <p:sldId id="262" r:id="rId11"/>
    <p:sldId id="276" r:id="rId12"/>
    <p:sldId id="260" r:id="rId13"/>
    <p:sldId id="263" r:id="rId14"/>
    <p:sldId id="264" r:id="rId15"/>
    <p:sldId id="266" r:id="rId16"/>
    <p:sldId id="267" r:id="rId17"/>
    <p:sldId id="268" r:id="rId18"/>
    <p:sldId id="269"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hEFWgFXuFd35G3Izs0C06oEB9zY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TA RINGIA" initials="AR" lastIdx="1" clrIdx="0">
    <p:extLst>
      <p:ext uri="{19B8F6BF-5375-455C-9EA6-DF929625EA0E}">
        <p15:presenceInfo xmlns:p15="http://schemas.microsoft.com/office/powerpoint/2012/main" userId="3f1522c3e98351a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A08B"/>
    <a:srgbClr val="F7A922"/>
    <a:srgbClr val="1876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392" autoAdjust="0"/>
  </p:normalViewPr>
  <p:slideViewPr>
    <p:cSldViewPr snapToGrid="0">
      <p:cViewPr varScale="1">
        <p:scale>
          <a:sx n="64" d="100"/>
          <a:sy n="64" d="100"/>
        </p:scale>
        <p:origin x="7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93612516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7612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71932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70594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4000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8509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9640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691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1779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1bec4668b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g301bec4668b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50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01bec4668b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 name="Google Shape;137;g301bec4668b_0_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6646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19" name="Google Shape;11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05751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3994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6" name="Google Shape;1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6914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01bec4668b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g301bec4668b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17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3" name="Google Shape;17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59455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01bec4668b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g301bec4668b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6131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1bec4668b_0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1" name="Google Shape;191;g301bec4668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7861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26613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8"/>
          <p:cNvSpPr>
            <a:spLocks noGrp="1"/>
          </p:cNvSpPr>
          <p:nvPr>
            <p:ph type="pic" idx="2"/>
          </p:nvPr>
        </p:nvSpPr>
        <p:spPr>
          <a:xfrm>
            <a:off x="5183188" y="987425"/>
            <a:ext cx="6172200" cy="4873625"/>
          </a:xfrm>
          <a:prstGeom prst="rect">
            <a:avLst/>
          </a:prstGeom>
          <a:noFill/>
          <a:ln>
            <a:noFill/>
          </a:ln>
        </p:spPr>
      </p:sp>
      <p:sp>
        <p:nvSpPr>
          <p:cNvPr id="64" name="Google Shape;64;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4" name="Group 3"/>
          <p:cNvGrpSpPr/>
          <p:nvPr/>
        </p:nvGrpSpPr>
        <p:grpSpPr>
          <a:xfrm>
            <a:off x="4934" y="0"/>
            <a:ext cx="12187066" cy="6858000"/>
            <a:chOff x="12406" y="0"/>
            <a:chExt cx="12187066" cy="6858000"/>
          </a:xfrm>
        </p:grpSpPr>
        <p:grpSp>
          <p:nvGrpSpPr>
            <p:cNvPr id="3" name="Group 2"/>
            <p:cNvGrpSpPr/>
            <p:nvPr/>
          </p:nvGrpSpPr>
          <p:grpSpPr>
            <a:xfrm>
              <a:off x="12406" y="0"/>
              <a:ext cx="12187066" cy="6858000"/>
              <a:chOff x="12406" y="0"/>
              <a:chExt cx="12187066" cy="6858000"/>
            </a:xfrm>
          </p:grpSpPr>
          <p:pic>
            <p:nvPicPr>
              <p:cNvPr id="84" name="Google Shape;84;p1"/>
              <p:cNvPicPr preferRelativeResize="0"/>
              <p:nvPr/>
            </p:nvPicPr>
            <p:blipFill rotWithShape="1">
              <a:blip r:embed="rId3">
                <a:alphaModFix/>
              </a:blip>
              <a:srcRect/>
              <a:stretch/>
            </p:blipFill>
            <p:spPr>
              <a:xfrm>
                <a:off x="12406" y="0"/>
                <a:ext cx="12187066" cy="6858000"/>
              </a:xfrm>
              <a:prstGeom prst="rect">
                <a:avLst/>
              </a:prstGeom>
              <a:noFill/>
              <a:ln>
                <a:noFill/>
              </a:ln>
            </p:spPr>
          </p:pic>
          <p:sp>
            <p:nvSpPr>
              <p:cNvPr id="2" name="Rectangle 1"/>
              <p:cNvSpPr/>
              <p:nvPr/>
            </p:nvSpPr>
            <p:spPr>
              <a:xfrm>
                <a:off x="6619461" y="5466522"/>
                <a:ext cx="4432852" cy="118275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86" name="Google Shape;86;p1"/>
            <p:cNvSpPr/>
            <p:nvPr/>
          </p:nvSpPr>
          <p:spPr>
            <a:xfrm>
              <a:off x="7745575" y="269580"/>
              <a:ext cx="2107200" cy="3447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85" name="Google Shape;85;p1"/>
          <p:cNvSpPr txBox="1">
            <a:spLocks noGrp="1"/>
          </p:cNvSpPr>
          <p:nvPr>
            <p:ph type="ctrTitle"/>
          </p:nvPr>
        </p:nvSpPr>
        <p:spPr>
          <a:xfrm>
            <a:off x="5044059" y="4989787"/>
            <a:ext cx="7147941" cy="863634"/>
          </a:xfrm>
          <a:prstGeom prst="rect">
            <a:avLst/>
          </a:prstGeom>
          <a:noFill/>
          <a:ln>
            <a:noFill/>
          </a:ln>
        </p:spPr>
        <p:txBody>
          <a:bodyPr spcFirstLastPara="1" wrap="square" lIns="91425" tIns="45700" rIns="91425" bIns="45700" anchor="b" anchorCtr="0">
            <a:noAutofit/>
          </a:bodyPr>
          <a:lstStyle/>
          <a:p>
            <a:pPr marL="347663" lvl="0">
              <a:lnSpc>
                <a:spcPct val="100000"/>
              </a:lnSpc>
              <a:buClr>
                <a:schemeClr val="lt1"/>
              </a:buClr>
              <a:buSzPts val="5400"/>
            </a:pPr>
            <a:r>
              <a:rPr lang="en-US" sz="4800" b="1" dirty="0">
                <a:solidFill>
                  <a:schemeClr val="accent4">
                    <a:lumMod val="60000"/>
                    <a:lumOff val="40000"/>
                  </a:schemeClr>
                </a:solidFill>
                <a:latin typeface="+mj-lt"/>
              </a:rPr>
              <a:t>RENEWABLES AT THE HEART OF CLEAN COOKING</a:t>
            </a:r>
            <a:br>
              <a:rPr lang="en-US" sz="5400" b="1" dirty="0">
                <a:solidFill>
                  <a:schemeClr val="accent4">
                    <a:lumMod val="60000"/>
                    <a:lumOff val="40000"/>
                  </a:schemeClr>
                </a:solidFill>
                <a:latin typeface="+mj-lt"/>
              </a:rPr>
            </a:br>
            <a:endParaRPr lang="en-US" b="1" dirty="0">
              <a:solidFill>
                <a:schemeClr val="accent4">
                  <a:lumMod val="60000"/>
                  <a:lumOff val="40000"/>
                </a:schemeClr>
              </a:solidFill>
              <a:latin typeface="+mj-lt"/>
              <a:ea typeface="Arial"/>
              <a:cs typeface="Arial"/>
              <a:sym typeface="Arial"/>
            </a:endParaRPr>
          </a:p>
        </p:txBody>
      </p:sp>
      <p:sp>
        <p:nvSpPr>
          <p:cNvPr id="87" name="Google Shape;87;p1"/>
          <p:cNvSpPr txBox="1"/>
          <p:nvPr/>
        </p:nvSpPr>
        <p:spPr>
          <a:xfrm>
            <a:off x="5944875" y="1430775"/>
            <a:ext cx="5919300" cy="3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dirty="0">
                <a:solidFill>
                  <a:schemeClr val="lt1"/>
                </a:solidFill>
              </a:rPr>
              <a:t>THE UNITED REPUBLIC OF TANZANIA</a:t>
            </a:r>
          </a:p>
          <a:p>
            <a:pPr marL="0" lvl="0" indent="0" algn="ctr" rtl="0">
              <a:spcBef>
                <a:spcPts val="0"/>
              </a:spcBef>
              <a:spcAft>
                <a:spcPts val="0"/>
              </a:spcAft>
              <a:buNone/>
            </a:pPr>
            <a:r>
              <a:rPr lang="en-US" dirty="0">
                <a:solidFill>
                  <a:schemeClr val="lt1"/>
                </a:solidFill>
              </a:rPr>
              <a:t>MINISTRY OF ENERGY</a:t>
            </a:r>
            <a:endParaRPr dirty="0">
              <a:solidFill>
                <a:schemeClr val="lt1"/>
              </a:solidFill>
            </a:endParaRPr>
          </a:p>
        </p:txBody>
      </p:sp>
      <p:sp>
        <p:nvSpPr>
          <p:cNvPr id="6" name="Google Shape;85;p1"/>
          <p:cNvSpPr txBox="1">
            <a:spLocks/>
          </p:cNvSpPr>
          <p:nvPr/>
        </p:nvSpPr>
        <p:spPr>
          <a:xfrm>
            <a:off x="5225203" y="4671393"/>
            <a:ext cx="7147941" cy="1540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chemeClr val="lt1"/>
              </a:buClr>
              <a:buSzPts val="5400"/>
              <a:buFont typeface="Arial"/>
              <a:buNone/>
            </a:pPr>
            <a:r>
              <a:rPr lang="en-US" sz="1600" dirty="0">
                <a:solidFill>
                  <a:schemeClr val="lt1"/>
                </a:solidFill>
                <a:latin typeface="Arial"/>
                <a:ea typeface="Arial"/>
                <a:cs typeface="Arial"/>
                <a:sym typeface="Arial"/>
              </a:rPr>
              <a:t>AT: RENEWABLE ENERGY WEEK 2025</a:t>
            </a:r>
          </a:p>
          <a:p>
            <a:pPr>
              <a:lnSpc>
                <a:spcPct val="100000"/>
              </a:lnSpc>
              <a:buClr>
                <a:schemeClr val="lt1"/>
              </a:buClr>
              <a:buSzPts val="5400"/>
              <a:buFont typeface="Arial"/>
              <a:buNone/>
            </a:pPr>
            <a:r>
              <a:rPr lang="en-US" sz="1600" dirty="0">
                <a:solidFill>
                  <a:schemeClr val="lt1"/>
                </a:solidFill>
                <a:latin typeface="Arial"/>
                <a:ea typeface="Arial"/>
                <a:cs typeface="Arial"/>
                <a:sym typeface="Arial"/>
              </a:rPr>
              <a:t>VENUE:JNICC, DSM</a:t>
            </a:r>
          </a:p>
          <a:p>
            <a:pPr>
              <a:lnSpc>
                <a:spcPct val="100000"/>
              </a:lnSpc>
              <a:buClr>
                <a:schemeClr val="lt1"/>
              </a:buClr>
              <a:buSzPts val="5400"/>
              <a:buFont typeface="Arial"/>
              <a:buNone/>
            </a:pPr>
            <a:r>
              <a:rPr lang="en-US" sz="1600" dirty="0">
                <a:solidFill>
                  <a:schemeClr val="lt1"/>
                </a:solidFill>
                <a:latin typeface="Arial"/>
                <a:ea typeface="Arial"/>
                <a:cs typeface="Arial"/>
                <a:sym typeface="Arial"/>
              </a:rPr>
              <a:t>DATE: 28</a:t>
            </a:r>
            <a:r>
              <a:rPr lang="en-US" sz="1600" baseline="30000" dirty="0">
                <a:solidFill>
                  <a:schemeClr val="lt1"/>
                </a:solidFill>
                <a:latin typeface="Arial"/>
                <a:ea typeface="Arial"/>
                <a:cs typeface="Arial"/>
                <a:sym typeface="Arial"/>
              </a:rPr>
              <a:t>TH</a:t>
            </a:r>
            <a:r>
              <a:rPr lang="en-US" sz="1600" dirty="0">
                <a:solidFill>
                  <a:schemeClr val="lt1"/>
                </a:solidFill>
                <a:latin typeface="Arial"/>
                <a:ea typeface="Arial"/>
                <a:cs typeface="Arial"/>
                <a:sym typeface="Arial"/>
              </a:rPr>
              <a:t> MAY 2025</a:t>
            </a:r>
          </a:p>
        </p:txBody>
      </p:sp>
      <p:sp>
        <p:nvSpPr>
          <p:cNvPr id="7" name="Google Shape;85;p1"/>
          <p:cNvSpPr txBox="1">
            <a:spLocks/>
          </p:cNvSpPr>
          <p:nvPr/>
        </p:nvSpPr>
        <p:spPr>
          <a:xfrm>
            <a:off x="5225204" y="6234967"/>
            <a:ext cx="7147941" cy="414311"/>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5400"/>
              <a:buFont typeface="Arial"/>
              <a:buNone/>
            </a:pPr>
            <a:r>
              <a:rPr lang="en-US" sz="1600" dirty="0">
                <a:solidFill>
                  <a:schemeClr val="accent4">
                    <a:lumMod val="60000"/>
                    <a:lumOff val="40000"/>
                  </a:schemeClr>
                </a:solidFill>
                <a:latin typeface="Arial"/>
                <a:ea typeface="Arial"/>
                <a:cs typeface="Arial"/>
                <a:sym typeface="Arial"/>
              </a:rPr>
              <a:t>BY </a:t>
            </a:r>
            <a:r>
              <a:rPr lang="en-US" sz="1600" b="1" dirty="0">
                <a:solidFill>
                  <a:schemeClr val="accent4">
                    <a:lumMod val="60000"/>
                    <a:lumOff val="40000"/>
                  </a:schemeClr>
                </a:solidFill>
                <a:latin typeface="Arial"/>
                <a:ea typeface="Arial"/>
                <a:cs typeface="Arial"/>
                <a:sym typeface="Arial"/>
              </a:rPr>
              <a:t>NOLASCO MLAY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ctrTitle"/>
          </p:nvPr>
        </p:nvSpPr>
        <p:spPr>
          <a:xfrm>
            <a:off x="5041592" y="3697242"/>
            <a:ext cx="7147941" cy="863634"/>
          </a:xfrm>
          <a:prstGeom prst="rect">
            <a:avLst/>
          </a:prstGeom>
          <a:noFill/>
          <a:ln>
            <a:noFill/>
          </a:ln>
        </p:spPr>
        <p:txBody>
          <a:bodyPr spcFirstLastPara="1" wrap="square" lIns="91425" tIns="45700" rIns="91425" bIns="45700" anchor="b" anchorCtr="0">
            <a:noAutofit/>
          </a:bodyPr>
          <a:lstStyle/>
          <a:p>
            <a:pPr lvl="0">
              <a:lnSpc>
                <a:spcPct val="100000"/>
              </a:lnSpc>
              <a:buClr>
                <a:schemeClr val="lt1"/>
              </a:buClr>
              <a:buSzPts val="5400"/>
            </a:pPr>
            <a:r>
              <a:rPr lang="en-US" sz="2800" b="1" dirty="0">
                <a:solidFill>
                  <a:schemeClr val="accent4">
                    <a:lumMod val="60000"/>
                    <a:lumOff val="40000"/>
                  </a:schemeClr>
                </a:solidFill>
                <a:latin typeface="+mj-lt"/>
              </a:rPr>
              <a:t>THE IMPLEMENTATION OF THE TANZANIA NATIONAL CLEAN COOKING STRATEGY (2024-2034)</a:t>
            </a:r>
            <a:br>
              <a:rPr lang="en-US" sz="2800" b="1" dirty="0">
                <a:solidFill>
                  <a:schemeClr val="accent4">
                    <a:lumMod val="60000"/>
                    <a:lumOff val="40000"/>
                  </a:schemeClr>
                </a:solidFill>
                <a:latin typeface="+mj-lt"/>
              </a:rPr>
            </a:br>
            <a:endParaRPr sz="3200" b="1" dirty="0">
              <a:solidFill>
                <a:schemeClr val="accent4">
                  <a:lumMod val="60000"/>
                  <a:lumOff val="40000"/>
                </a:schemeClr>
              </a:solidFill>
              <a:latin typeface="+mj-lt"/>
              <a:ea typeface="Arial"/>
              <a:cs typeface="Arial"/>
              <a:sym typeface="Arial"/>
            </a:endParaRPr>
          </a:p>
        </p:txBody>
      </p:sp>
      <p:sp>
        <p:nvSpPr>
          <p:cNvPr id="87" name="Google Shape;87;p1"/>
          <p:cNvSpPr txBox="1"/>
          <p:nvPr/>
        </p:nvSpPr>
        <p:spPr>
          <a:xfrm>
            <a:off x="5944875" y="1430775"/>
            <a:ext cx="5919300" cy="3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rPr>
              <a:t>THE UNITED REPUBLIC OF TANZANIA</a:t>
            </a:r>
            <a:endParaRPr>
              <a:solidFill>
                <a:schemeClr val="lt1"/>
              </a:solidFill>
            </a:endParaRPr>
          </a:p>
        </p:txBody>
      </p:sp>
      <p:sp>
        <p:nvSpPr>
          <p:cNvPr id="6" name="Google Shape;85;p1"/>
          <p:cNvSpPr txBox="1">
            <a:spLocks/>
          </p:cNvSpPr>
          <p:nvPr/>
        </p:nvSpPr>
        <p:spPr>
          <a:xfrm>
            <a:off x="5225203" y="4581939"/>
            <a:ext cx="7147941" cy="1540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chemeClr val="lt1"/>
              </a:buClr>
              <a:buSzPts val="5400"/>
              <a:buFont typeface="Arial"/>
              <a:buNone/>
            </a:pPr>
            <a:r>
              <a:rPr lang="en-US" sz="2000" dirty="0">
                <a:solidFill>
                  <a:schemeClr val="lt1"/>
                </a:solidFill>
                <a:latin typeface="Arial"/>
                <a:ea typeface="Arial"/>
                <a:cs typeface="Arial"/>
                <a:sym typeface="Arial"/>
              </a:rPr>
              <a:t>AT: EASTERN AFRICA CLEAN COOKING SYMPOSIUM</a:t>
            </a:r>
          </a:p>
          <a:p>
            <a:pPr>
              <a:lnSpc>
                <a:spcPct val="100000"/>
              </a:lnSpc>
              <a:buClr>
                <a:schemeClr val="lt1"/>
              </a:buClr>
              <a:buSzPts val="5400"/>
              <a:buFont typeface="Arial"/>
              <a:buNone/>
            </a:pPr>
            <a:r>
              <a:rPr lang="en-US" sz="2000" dirty="0">
                <a:solidFill>
                  <a:schemeClr val="lt1"/>
                </a:solidFill>
                <a:latin typeface="Arial"/>
                <a:ea typeface="Arial"/>
                <a:cs typeface="Arial"/>
                <a:sym typeface="Arial"/>
              </a:rPr>
              <a:t>VENUE: MOUNT MERU HOTEL, ARUSHA</a:t>
            </a:r>
          </a:p>
          <a:p>
            <a:pPr>
              <a:lnSpc>
                <a:spcPct val="100000"/>
              </a:lnSpc>
              <a:buClr>
                <a:schemeClr val="lt1"/>
              </a:buClr>
              <a:buSzPts val="5400"/>
              <a:buFont typeface="Arial"/>
              <a:buNone/>
            </a:pPr>
            <a:r>
              <a:rPr lang="en-US" sz="2000" dirty="0">
                <a:solidFill>
                  <a:schemeClr val="lt1"/>
                </a:solidFill>
                <a:latin typeface="Arial"/>
                <a:ea typeface="Arial"/>
                <a:cs typeface="Arial"/>
                <a:sym typeface="Arial"/>
              </a:rPr>
              <a:t>DATE: 6 MAY 2025</a:t>
            </a:r>
          </a:p>
        </p:txBody>
      </p:sp>
      <p:sp>
        <p:nvSpPr>
          <p:cNvPr id="7" name="Google Shape;85;p1"/>
          <p:cNvSpPr txBox="1">
            <a:spLocks/>
          </p:cNvSpPr>
          <p:nvPr/>
        </p:nvSpPr>
        <p:spPr>
          <a:xfrm>
            <a:off x="5225204" y="6234967"/>
            <a:ext cx="7147941" cy="414311"/>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5400"/>
              <a:buFont typeface="Arial"/>
              <a:buNone/>
            </a:pPr>
            <a:r>
              <a:rPr lang="en-US" sz="1600" dirty="0">
                <a:solidFill>
                  <a:schemeClr val="lt1"/>
                </a:solidFill>
                <a:latin typeface="Arial"/>
                <a:ea typeface="Arial"/>
                <a:cs typeface="Arial"/>
                <a:sym typeface="Arial"/>
              </a:rPr>
              <a:t>BY </a:t>
            </a:r>
            <a:r>
              <a:rPr lang="en-US" sz="1600" b="1" dirty="0">
                <a:solidFill>
                  <a:schemeClr val="lt1"/>
                </a:solidFill>
                <a:latin typeface="Arial"/>
                <a:ea typeface="Arial"/>
                <a:cs typeface="Arial"/>
                <a:sym typeface="Arial"/>
              </a:rPr>
              <a:t>ENG. INNOCENT LUOGA</a:t>
            </a:r>
          </a:p>
        </p:txBody>
      </p:sp>
      <p:grpSp>
        <p:nvGrpSpPr>
          <p:cNvPr id="9" name="Group 8"/>
          <p:cNvGrpSpPr/>
          <p:nvPr/>
        </p:nvGrpSpPr>
        <p:grpSpPr>
          <a:xfrm>
            <a:off x="4934" y="29817"/>
            <a:ext cx="12187066" cy="6858000"/>
            <a:chOff x="12406" y="0"/>
            <a:chExt cx="12187066" cy="6858000"/>
          </a:xfrm>
        </p:grpSpPr>
        <p:grpSp>
          <p:nvGrpSpPr>
            <p:cNvPr id="4" name="Group 3"/>
            <p:cNvGrpSpPr/>
            <p:nvPr/>
          </p:nvGrpSpPr>
          <p:grpSpPr>
            <a:xfrm>
              <a:off x="12406" y="0"/>
              <a:ext cx="12187066" cy="6858000"/>
              <a:chOff x="12406" y="0"/>
              <a:chExt cx="12187066" cy="6858000"/>
            </a:xfrm>
          </p:grpSpPr>
          <p:grpSp>
            <p:nvGrpSpPr>
              <p:cNvPr id="3" name="Group 2"/>
              <p:cNvGrpSpPr/>
              <p:nvPr/>
            </p:nvGrpSpPr>
            <p:grpSpPr>
              <a:xfrm>
                <a:off x="12406" y="0"/>
                <a:ext cx="12187066" cy="6858000"/>
                <a:chOff x="12406" y="0"/>
                <a:chExt cx="12187066" cy="6858000"/>
              </a:xfrm>
            </p:grpSpPr>
            <p:pic>
              <p:nvPicPr>
                <p:cNvPr id="84" name="Google Shape;84;p1"/>
                <p:cNvPicPr preferRelativeResize="0"/>
                <p:nvPr/>
              </p:nvPicPr>
              <p:blipFill rotWithShape="1">
                <a:blip r:embed="rId3">
                  <a:alphaModFix/>
                </a:blip>
                <a:srcRect/>
                <a:stretch/>
              </p:blipFill>
              <p:spPr>
                <a:xfrm>
                  <a:off x="12406" y="0"/>
                  <a:ext cx="12187066" cy="6858000"/>
                </a:xfrm>
                <a:prstGeom prst="rect">
                  <a:avLst/>
                </a:prstGeom>
                <a:noFill/>
                <a:ln>
                  <a:noFill/>
                </a:ln>
              </p:spPr>
            </p:pic>
            <p:sp>
              <p:nvSpPr>
                <p:cNvPr id="2" name="Rectangle 1"/>
                <p:cNvSpPr/>
                <p:nvPr/>
              </p:nvSpPr>
              <p:spPr>
                <a:xfrm>
                  <a:off x="6619461" y="5466522"/>
                  <a:ext cx="4432852" cy="118275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86" name="Google Shape;86;p1"/>
              <p:cNvSpPr/>
              <p:nvPr/>
            </p:nvSpPr>
            <p:spPr>
              <a:xfrm>
                <a:off x="7745575" y="269580"/>
                <a:ext cx="2107200" cy="3447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8" name="Rectangle 7"/>
            <p:cNvSpPr/>
            <p:nvPr/>
          </p:nvSpPr>
          <p:spPr>
            <a:xfrm>
              <a:off x="6897757" y="535413"/>
              <a:ext cx="3988433" cy="172940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Google Shape;85;p1"/>
          <p:cNvSpPr txBox="1">
            <a:spLocks/>
          </p:cNvSpPr>
          <p:nvPr/>
        </p:nvSpPr>
        <p:spPr>
          <a:xfrm>
            <a:off x="4890584" y="-745665"/>
            <a:ext cx="7147941" cy="1540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chemeClr val="lt1"/>
              </a:buClr>
              <a:buSzPts val="5400"/>
              <a:buFont typeface="Arial"/>
              <a:buNone/>
            </a:pPr>
            <a:r>
              <a:rPr lang="en-US" sz="3200" b="1" dirty="0">
                <a:solidFill>
                  <a:schemeClr val="accent4">
                    <a:lumMod val="60000"/>
                    <a:lumOff val="40000"/>
                  </a:schemeClr>
                </a:solidFill>
                <a:latin typeface="Arial"/>
                <a:ea typeface="Arial"/>
                <a:cs typeface="Arial"/>
                <a:sym typeface="Arial"/>
              </a:rPr>
              <a:t>CONTENTS</a:t>
            </a:r>
          </a:p>
        </p:txBody>
      </p:sp>
      <p:sp>
        <p:nvSpPr>
          <p:cNvPr id="15" name="Google Shape;85;p1"/>
          <p:cNvSpPr txBox="1">
            <a:spLocks/>
          </p:cNvSpPr>
          <p:nvPr/>
        </p:nvSpPr>
        <p:spPr>
          <a:xfrm>
            <a:off x="5041591" y="5833388"/>
            <a:ext cx="7147941" cy="214773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Statistics on Clean Cooking</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Current Situation in Tanzania</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Clean Cooking Championship</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Tanzania National Clean Cooking Strategy (2024 – 2034)</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Contribution of Renewable </a:t>
            </a:r>
            <a:r>
              <a:rPr lang="en-US" sz="2400">
                <a:solidFill>
                  <a:schemeClr val="lt1"/>
                </a:solidFill>
                <a:latin typeface="Arial" panose="020B0604020202020204" pitchFamily="34" charset="0"/>
                <a:ea typeface="Arial"/>
                <a:cs typeface="Arial" panose="020B0604020202020204" pitchFamily="34" charset="0"/>
                <a:sym typeface="Arial"/>
              </a:rPr>
              <a:t>energies in </a:t>
            </a:r>
            <a:r>
              <a:rPr lang="en-US" sz="2400" dirty="0">
                <a:solidFill>
                  <a:schemeClr val="lt1"/>
                </a:solidFill>
                <a:latin typeface="Arial" panose="020B0604020202020204" pitchFamily="34" charset="0"/>
                <a:ea typeface="Arial"/>
                <a:cs typeface="Arial" panose="020B0604020202020204" pitchFamily="34" charset="0"/>
                <a:sym typeface="Arial"/>
              </a:rPr>
              <a:t>Clean Cooking</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Ongoing Initiatives (2024/25)</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Impact of Ongoing Initiatives</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Areas of Collaboration</a:t>
            </a:r>
          </a:p>
          <a:p>
            <a:pPr marL="514350" indent="-514350" algn="l">
              <a:lnSpc>
                <a:spcPct val="150000"/>
              </a:lnSpc>
              <a:buClr>
                <a:schemeClr val="lt1"/>
              </a:buClr>
              <a:buSzPct val="100000"/>
              <a:buAutoNum type="arabicPeriod"/>
            </a:pPr>
            <a:r>
              <a:rPr lang="en-US" sz="2400" dirty="0">
                <a:solidFill>
                  <a:schemeClr val="lt1"/>
                </a:solidFill>
                <a:latin typeface="Arial" panose="020B0604020202020204" pitchFamily="34" charset="0"/>
                <a:ea typeface="Arial"/>
                <a:cs typeface="Arial" panose="020B0604020202020204" pitchFamily="34" charset="0"/>
                <a:sym typeface="Arial"/>
              </a:rPr>
              <a:t>Conclusion</a:t>
            </a:r>
          </a:p>
          <a:p>
            <a:pPr marL="514350" indent="-514350" algn="l">
              <a:lnSpc>
                <a:spcPct val="150000"/>
              </a:lnSpc>
              <a:buClr>
                <a:schemeClr val="lt1"/>
              </a:buClr>
              <a:buSzPct val="100000"/>
              <a:buAutoNum type="arabicPeriod"/>
            </a:pPr>
            <a:endParaRPr lang="en-US" sz="2400" dirty="0">
              <a:solidFill>
                <a:schemeClr val="lt1"/>
              </a:solidFill>
              <a:latin typeface="Arial" panose="020B0604020202020204" pitchFamily="34" charset="0"/>
              <a:ea typeface="Arial"/>
              <a:cs typeface="Arial" panose="020B0604020202020204" pitchFamily="34" charset="0"/>
              <a:sym typeface="Arial"/>
            </a:endParaRPr>
          </a:p>
          <a:p>
            <a:pPr marL="514350" indent="-514350" algn="l">
              <a:lnSpc>
                <a:spcPct val="150000"/>
              </a:lnSpc>
              <a:buClr>
                <a:schemeClr val="lt1"/>
              </a:buClr>
              <a:buSzPct val="100000"/>
              <a:buAutoNum type="arabicPeriod"/>
            </a:pPr>
            <a:endParaRPr lang="en-US" sz="2400" dirty="0">
              <a:solidFill>
                <a:schemeClr val="lt1"/>
              </a:solidFill>
              <a:latin typeface="Arial" panose="020B0604020202020204" pitchFamily="34" charset="0"/>
              <a:ea typeface="Arial"/>
              <a:cs typeface="Arial" panose="020B0604020202020204" pitchFamily="34" charset="0"/>
              <a:sym typeface="Arial"/>
            </a:endParaRPr>
          </a:p>
        </p:txBody>
      </p:sp>
    </p:spTree>
    <p:extLst>
      <p:ext uri="{BB962C8B-B14F-4D97-AF65-F5344CB8AC3E}">
        <p14:creationId xmlns:p14="http://schemas.microsoft.com/office/powerpoint/2010/main" val="353261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93" name="Google Shape;93;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94" name="Google Shape;94;p6"/>
          <p:cNvPicPr preferRelativeResize="0"/>
          <p:nvPr/>
        </p:nvPicPr>
        <p:blipFill rotWithShape="1">
          <a:blip r:embed="rId3">
            <a:alphaModFix/>
          </a:blip>
          <a:srcRect/>
          <a:stretch/>
        </p:blipFill>
        <p:spPr>
          <a:xfrm>
            <a:off x="-3471" y="0"/>
            <a:ext cx="12187064" cy="6857999"/>
          </a:xfrm>
          <a:prstGeom prst="rect">
            <a:avLst/>
          </a:prstGeom>
          <a:noFill/>
          <a:ln>
            <a:noFill/>
          </a:ln>
        </p:spPr>
      </p:pic>
      <p:sp>
        <p:nvSpPr>
          <p:cNvPr id="95" name="Google Shape;95;p6"/>
          <p:cNvSpPr txBox="1"/>
          <p:nvPr/>
        </p:nvSpPr>
        <p:spPr>
          <a:xfrm>
            <a:off x="4297135" y="-1705899"/>
            <a:ext cx="104775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200" b="1">
                <a:solidFill>
                  <a:schemeClr val="lt1"/>
                </a:solidFill>
              </a:rPr>
              <a:t>STATISTICS ON CLEAN COOKING</a:t>
            </a:r>
            <a:endParaRPr sz="3200" b="0" i="0" u="none" strike="noStrike" cap="none">
              <a:solidFill>
                <a:schemeClr val="lt1"/>
              </a:solidFill>
              <a:latin typeface="Arial"/>
              <a:ea typeface="Arial"/>
              <a:cs typeface="Arial"/>
              <a:sym typeface="Arial"/>
            </a:endParaRPr>
          </a:p>
        </p:txBody>
      </p:sp>
      <p:sp>
        <p:nvSpPr>
          <p:cNvPr id="96" name="Google Shape;96;p6"/>
          <p:cNvSpPr txBox="1"/>
          <p:nvPr/>
        </p:nvSpPr>
        <p:spPr>
          <a:xfrm>
            <a:off x="4409950" y="829400"/>
            <a:ext cx="7542300" cy="5774700"/>
          </a:xfrm>
          <a:prstGeom prst="rect">
            <a:avLst/>
          </a:prstGeom>
          <a:noFill/>
          <a:ln>
            <a:noFill/>
          </a:ln>
        </p:spPr>
        <p:txBody>
          <a:bodyPr spcFirstLastPara="1" wrap="square" lIns="91425" tIns="45700" rIns="91425" bIns="45700" anchor="b" anchorCtr="0">
            <a:normAutofit fontScale="92500" lnSpcReduction="20000"/>
          </a:bodyPr>
          <a:lstStyle/>
          <a:p>
            <a:pPr marL="457200" marR="0" lvl="0" indent="-381000" algn="just" rtl="0">
              <a:lnSpc>
                <a:spcPct val="100000"/>
              </a:lnSpc>
              <a:spcBef>
                <a:spcPts val="0"/>
              </a:spcBef>
              <a:spcAft>
                <a:spcPts val="0"/>
              </a:spcAft>
              <a:buClr>
                <a:schemeClr val="lt1"/>
              </a:buClr>
              <a:buSzPts val="2400"/>
              <a:buFont typeface="Arial"/>
              <a:buChar char="●"/>
            </a:pPr>
            <a:r>
              <a:rPr lang="en-US" sz="2400" dirty="0">
                <a:solidFill>
                  <a:schemeClr val="lt1"/>
                </a:solidFill>
              </a:rPr>
              <a:t>2.1 billion people worldwide still lack access to clean cooking solutions</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457200" marR="0" lvl="0" indent="-381000" algn="just" rtl="0">
              <a:lnSpc>
                <a:spcPct val="100000"/>
              </a:lnSpc>
              <a:spcBef>
                <a:spcPts val="0"/>
              </a:spcBef>
              <a:spcAft>
                <a:spcPts val="0"/>
              </a:spcAft>
              <a:buClr>
                <a:schemeClr val="lt1"/>
              </a:buClr>
              <a:buSzPts val="2400"/>
              <a:buFont typeface="Arial"/>
              <a:buChar char="●"/>
            </a:pPr>
            <a:r>
              <a:rPr lang="en-US" sz="2400" dirty="0">
                <a:solidFill>
                  <a:schemeClr val="lt1"/>
                </a:solidFill>
              </a:rPr>
              <a:t>990 million people in Sub-Saharan Africa lack access to clean cooking solutions</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457200" marR="0" lvl="0" indent="-381000" algn="just" rtl="0">
              <a:lnSpc>
                <a:spcPct val="100000"/>
              </a:lnSpc>
              <a:spcBef>
                <a:spcPts val="0"/>
              </a:spcBef>
              <a:spcAft>
                <a:spcPts val="0"/>
              </a:spcAft>
              <a:buClr>
                <a:schemeClr val="lt1"/>
              </a:buClr>
              <a:buSzPts val="2400"/>
              <a:buChar char="●"/>
            </a:pPr>
            <a:r>
              <a:rPr lang="en-US" sz="2400" dirty="0">
                <a:solidFill>
                  <a:schemeClr val="lt1"/>
                </a:solidFill>
              </a:rPr>
              <a:t>In Tanzania, only </a:t>
            </a:r>
            <a:r>
              <a:rPr lang="en-US" sz="2400" b="1" dirty="0">
                <a:solidFill>
                  <a:schemeClr val="lt1"/>
                </a:solidFill>
              </a:rPr>
              <a:t>6.9%</a:t>
            </a:r>
            <a:r>
              <a:rPr lang="en-US" sz="2400" dirty="0">
                <a:solidFill>
                  <a:schemeClr val="lt1"/>
                </a:solidFill>
              </a:rPr>
              <a:t> of population had access to clean cooking fuels and technologies in 2021, and increased to </a:t>
            </a:r>
            <a:r>
              <a:rPr lang="en-US" sz="2400" b="1" dirty="0">
                <a:solidFill>
                  <a:schemeClr val="lt1"/>
                </a:solidFill>
              </a:rPr>
              <a:t>15.9% </a:t>
            </a:r>
            <a:r>
              <a:rPr lang="en-US" sz="2400" dirty="0">
                <a:solidFill>
                  <a:schemeClr val="lt1"/>
                </a:solidFill>
              </a:rPr>
              <a:t>in 2022</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457200" marR="0" lvl="0" indent="-381000" algn="just" rtl="0">
              <a:lnSpc>
                <a:spcPct val="100000"/>
              </a:lnSpc>
              <a:spcBef>
                <a:spcPts val="0"/>
              </a:spcBef>
              <a:spcAft>
                <a:spcPts val="0"/>
              </a:spcAft>
              <a:buClr>
                <a:schemeClr val="lt1"/>
              </a:buClr>
              <a:buSzPts val="2400"/>
              <a:buChar char="●"/>
            </a:pPr>
            <a:r>
              <a:rPr lang="en-US" sz="2400" dirty="0">
                <a:solidFill>
                  <a:schemeClr val="lt1"/>
                </a:solidFill>
              </a:rPr>
              <a:t>Over 3 million people worldwide die prematurely due to indoor air pollution; Women and children together represent over 60% of the total deaths</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457200" marR="0" lvl="0" indent="-381000" algn="just" rtl="0">
              <a:lnSpc>
                <a:spcPct val="100000"/>
              </a:lnSpc>
              <a:spcBef>
                <a:spcPts val="0"/>
              </a:spcBef>
              <a:spcAft>
                <a:spcPts val="0"/>
              </a:spcAft>
              <a:buClr>
                <a:schemeClr val="lt1"/>
              </a:buClr>
              <a:buSzPts val="2400"/>
              <a:buChar char="●"/>
            </a:pPr>
            <a:r>
              <a:rPr lang="en-US" sz="2400" dirty="0">
                <a:solidFill>
                  <a:schemeClr val="lt1"/>
                </a:solidFill>
              </a:rPr>
              <a:t>500,000 - 700,000 premature deaths occur annually in Africa, and 33,024 premature deaths occur annually in Tanzania due to indoor air pollution</a:t>
            </a:r>
          </a:p>
          <a:p>
            <a:pPr marL="457200" marR="0" lvl="0" indent="-381000" algn="just" rtl="0">
              <a:lnSpc>
                <a:spcPct val="100000"/>
              </a:lnSpc>
              <a:spcBef>
                <a:spcPts val="0"/>
              </a:spcBef>
              <a:spcAft>
                <a:spcPts val="0"/>
              </a:spcAft>
              <a:buClr>
                <a:schemeClr val="lt1"/>
              </a:buClr>
              <a:buSzPts val="2400"/>
              <a:buChar char="●"/>
            </a:pPr>
            <a:r>
              <a:rPr lang="en-US" sz="2400" dirty="0">
                <a:solidFill>
                  <a:schemeClr val="lt1"/>
                </a:solidFill>
              </a:rPr>
              <a:t>These statistics highlight severe environmental, health, and socio-economic impacts, with women and children disproportionately affected</a:t>
            </a:r>
            <a:endParaRPr sz="24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3" name="Google Shape;103;p3"/>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104" name="Google Shape;104;p3"/>
          <p:cNvSpPr txBox="1"/>
          <p:nvPr/>
        </p:nvSpPr>
        <p:spPr>
          <a:xfrm>
            <a:off x="272914" y="-1665378"/>
            <a:ext cx="11646172" cy="2535237"/>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lt1"/>
              </a:buClr>
              <a:buSzPts val="3200"/>
              <a:buFont typeface="Arial"/>
              <a:buNone/>
            </a:pPr>
            <a:r>
              <a:rPr lang="en-US" sz="3200" b="1">
                <a:solidFill>
                  <a:schemeClr val="lt1"/>
                </a:solidFill>
              </a:rPr>
              <a:t>CURRENT SITUATION IN TANZANIA</a:t>
            </a:r>
            <a:endParaRPr sz="3200" b="0" i="0" u="none" strike="noStrike" cap="none">
              <a:solidFill>
                <a:schemeClr val="lt1"/>
              </a:solidFill>
              <a:latin typeface="Arial"/>
              <a:ea typeface="Arial"/>
              <a:cs typeface="Arial"/>
              <a:sym typeface="Arial"/>
            </a:endParaRPr>
          </a:p>
        </p:txBody>
      </p:sp>
      <p:grpSp>
        <p:nvGrpSpPr>
          <p:cNvPr id="4" name="Group 3"/>
          <p:cNvGrpSpPr/>
          <p:nvPr/>
        </p:nvGrpSpPr>
        <p:grpSpPr>
          <a:xfrm>
            <a:off x="3306959" y="1115471"/>
            <a:ext cx="6144927" cy="5160028"/>
            <a:chOff x="3306959" y="1115471"/>
            <a:chExt cx="6144927" cy="5160028"/>
          </a:xfrm>
        </p:grpSpPr>
        <p:pic>
          <p:nvPicPr>
            <p:cNvPr id="2" name="Picture 1"/>
            <p:cNvPicPr>
              <a:picLocks noChangeAspect="1"/>
            </p:cNvPicPr>
            <p:nvPr/>
          </p:nvPicPr>
          <p:blipFill>
            <a:blip r:embed="rId4"/>
            <a:stretch>
              <a:fillRect/>
            </a:stretch>
          </p:blipFill>
          <p:spPr>
            <a:xfrm>
              <a:off x="3306959" y="1115471"/>
              <a:ext cx="6000542" cy="5160028"/>
            </a:xfrm>
            <a:prstGeom prst="rect">
              <a:avLst/>
            </a:prstGeom>
          </p:spPr>
        </p:pic>
        <p:sp>
          <p:nvSpPr>
            <p:cNvPr id="107" name="Google Shape;107;p3"/>
            <p:cNvSpPr/>
            <p:nvPr/>
          </p:nvSpPr>
          <p:spPr>
            <a:xfrm>
              <a:off x="3451344" y="5322890"/>
              <a:ext cx="5692656" cy="759858"/>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Calibri"/>
                <a:ea typeface="Calibri"/>
                <a:cs typeface="Calibri"/>
                <a:sym typeface="Calibri"/>
              </a:endParaRPr>
            </a:p>
          </p:txBody>
        </p:sp>
        <p:sp>
          <p:nvSpPr>
            <p:cNvPr id="3" name="TextBox 2"/>
            <p:cNvSpPr txBox="1"/>
            <p:nvPr/>
          </p:nvSpPr>
          <p:spPr>
            <a:xfrm>
              <a:off x="3520692" y="5702819"/>
              <a:ext cx="5931194" cy="307777"/>
            </a:xfrm>
            <a:prstGeom prst="rect">
              <a:avLst/>
            </a:prstGeom>
            <a:noFill/>
          </p:spPr>
          <p:txBody>
            <a:bodyPr wrap="square" rtlCol="0">
              <a:spAutoFit/>
            </a:bodyPr>
            <a:lstStyle/>
            <a:p>
              <a:r>
                <a:rPr lang="en-US" dirty="0"/>
                <a:t>Household Cooking Energy Use, 2022 Population and Housing Census</a:t>
              </a:r>
            </a:p>
          </p:txBody>
        </p:sp>
      </p:grpSp>
      <p:sp>
        <p:nvSpPr>
          <p:cNvPr id="5" name="Rectangle 4"/>
          <p:cNvSpPr/>
          <p:nvPr/>
        </p:nvSpPr>
        <p:spPr>
          <a:xfrm>
            <a:off x="4174435" y="4204252"/>
            <a:ext cx="407504" cy="168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333459" y="4212519"/>
            <a:ext cx="619080" cy="251818"/>
          </a:xfrm>
          <a:prstGeom prst="rect">
            <a:avLst/>
          </a:prstGeom>
          <a:solidFill>
            <a:schemeClr val="bg1"/>
          </a:solidFill>
        </p:spPr>
        <p:txBody>
          <a:bodyPr wrap="none" rtlCol="0">
            <a:spAutoFit/>
          </a:bodyPr>
          <a:lstStyle/>
          <a:p>
            <a:r>
              <a:rPr lang="en-US" sz="1200" b="1" dirty="0"/>
              <a:t>25.8%</a:t>
            </a:r>
          </a:p>
        </p:txBody>
      </p:sp>
      <p:sp>
        <p:nvSpPr>
          <p:cNvPr id="10" name="TextBox 9"/>
          <p:cNvSpPr txBox="1"/>
          <p:nvPr/>
        </p:nvSpPr>
        <p:spPr>
          <a:xfrm>
            <a:off x="7809770" y="3736317"/>
            <a:ext cx="956541" cy="276999"/>
          </a:xfrm>
          <a:prstGeom prst="rect">
            <a:avLst/>
          </a:prstGeom>
          <a:solidFill>
            <a:schemeClr val="bg1"/>
          </a:solidFill>
        </p:spPr>
        <p:txBody>
          <a:bodyPr wrap="square" rtlCol="0">
            <a:spAutoFit/>
          </a:bodyPr>
          <a:lstStyle/>
          <a:p>
            <a:r>
              <a:rPr lang="en-US" sz="1200" b="1" dirty="0"/>
              <a:t>56%</a:t>
            </a:r>
          </a:p>
        </p:txBody>
      </p:sp>
      <p:sp>
        <p:nvSpPr>
          <p:cNvPr id="11" name="TextBox 10"/>
          <p:cNvSpPr txBox="1"/>
          <p:nvPr/>
        </p:nvSpPr>
        <p:spPr>
          <a:xfrm>
            <a:off x="4513792" y="2197476"/>
            <a:ext cx="546652" cy="276999"/>
          </a:xfrm>
          <a:prstGeom prst="rect">
            <a:avLst/>
          </a:prstGeom>
          <a:solidFill>
            <a:schemeClr val="bg1"/>
          </a:solidFill>
        </p:spPr>
        <p:txBody>
          <a:bodyPr wrap="square" rtlCol="0">
            <a:spAutoFit/>
          </a:bodyPr>
          <a:lstStyle/>
          <a:p>
            <a:r>
              <a:rPr lang="en-US" sz="1200" b="1" dirty="0"/>
              <a:t>9.1%</a:t>
            </a:r>
          </a:p>
        </p:txBody>
      </p:sp>
      <p:sp>
        <p:nvSpPr>
          <p:cNvPr id="12" name="TextBox 11"/>
          <p:cNvSpPr txBox="1"/>
          <p:nvPr/>
        </p:nvSpPr>
        <p:spPr>
          <a:xfrm>
            <a:off x="5060444" y="1768812"/>
            <a:ext cx="546652" cy="276999"/>
          </a:xfrm>
          <a:prstGeom prst="rect">
            <a:avLst/>
          </a:prstGeom>
          <a:solidFill>
            <a:schemeClr val="bg1"/>
          </a:solidFill>
        </p:spPr>
        <p:txBody>
          <a:bodyPr wrap="square" rtlCol="0">
            <a:spAutoFit/>
          </a:bodyPr>
          <a:lstStyle/>
          <a:p>
            <a:r>
              <a:rPr lang="en-US" sz="1200" b="1" dirty="0"/>
              <a:t>4.2%</a:t>
            </a:r>
          </a:p>
        </p:txBody>
      </p:sp>
      <p:sp>
        <p:nvSpPr>
          <p:cNvPr id="13" name="TextBox 12"/>
          <p:cNvSpPr txBox="1"/>
          <p:nvPr/>
        </p:nvSpPr>
        <p:spPr>
          <a:xfrm>
            <a:off x="5891368" y="1543461"/>
            <a:ext cx="546652" cy="276999"/>
          </a:xfrm>
          <a:prstGeom prst="rect">
            <a:avLst/>
          </a:prstGeom>
          <a:solidFill>
            <a:schemeClr val="bg1"/>
          </a:solidFill>
        </p:spPr>
        <p:txBody>
          <a:bodyPr wrap="square" rtlCol="0">
            <a:spAutoFit/>
          </a:bodyPr>
          <a:lstStyle/>
          <a:p>
            <a:r>
              <a:rPr lang="en-US" sz="1200" b="1" dirty="0"/>
              <a:t>4.9%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13" name="Google Shape;113;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14" name="Google Shape;114;p8"/>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115" name="Google Shape;115;p8"/>
          <p:cNvSpPr txBox="1"/>
          <p:nvPr/>
        </p:nvSpPr>
        <p:spPr>
          <a:xfrm>
            <a:off x="3984825" y="-1412937"/>
            <a:ext cx="104775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000" b="1">
                <a:solidFill>
                  <a:schemeClr val="lt1"/>
                </a:solidFill>
              </a:rPr>
              <a:t>CLEAN COOKING CHAMPIONSHIP</a:t>
            </a:r>
            <a:endParaRPr sz="3000" b="0" i="0" u="none" strike="noStrike" cap="none">
              <a:solidFill>
                <a:schemeClr val="lt1"/>
              </a:solidFill>
              <a:latin typeface="Arial"/>
              <a:ea typeface="Arial"/>
              <a:cs typeface="Arial"/>
              <a:sym typeface="Arial"/>
            </a:endParaRPr>
          </a:p>
        </p:txBody>
      </p:sp>
      <p:sp>
        <p:nvSpPr>
          <p:cNvPr id="116" name="Google Shape;116;p8"/>
          <p:cNvSpPr txBox="1"/>
          <p:nvPr/>
        </p:nvSpPr>
        <p:spPr>
          <a:xfrm>
            <a:off x="3984825" y="2244726"/>
            <a:ext cx="7948500" cy="3301309"/>
          </a:xfrm>
          <a:prstGeom prst="rect">
            <a:avLst/>
          </a:prstGeom>
          <a:noFill/>
          <a:ln>
            <a:noFill/>
          </a:ln>
        </p:spPr>
        <p:txBody>
          <a:bodyPr spcFirstLastPara="1" wrap="square" lIns="91425" tIns="45700" rIns="91425" bIns="45700" anchor="b" anchorCtr="0">
            <a:noAutofit/>
          </a:bodyPr>
          <a:lstStyle/>
          <a:p>
            <a:pPr marR="0" lvl="0" algn="just" rtl="0">
              <a:lnSpc>
                <a:spcPct val="120000"/>
              </a:lnSpc>
              <a:spcBef>
                <a:spcPts val="0"/>
              </a:spcBef>
              <a:spcAft>
                <a:spcPts val="0"/>
              </a:spcAft>
              <a:buClr>
                <a:schemeClr val="lt1"/>
              </a:buClr>
              <a:buSzPts val="2300"/>
            </a:pPr>
            <a:endParaRPr sz="2200" dirty="0">
              <a:solidFill>
                <a:schemeClr val="lt1"/>
              </a:solidFill>
            </a:endParaRPr>
          </a:p>
          <a:p>
            <a:pPr marL="457200" marR="0" lvl="0" indent="-476250" algn="just" rtl="0">
              <a:lnSpc>
                <a:spcPct val="120000"/>
              </a:lnSpc>
              <a:spcBef>
                <a:spcPts val="0"/>
              </a:spcBef>
              <a:spcAft>
                <a:spcPts val="0"/>
              </a:spcAft>
              <a:buClr>
                <a:schemeClr val="lt1"/>
              </a:buClr>
              <a:buSzPts val="2300"/>
              <a:buChar char="•"/>
            </a:pPr>
            <a:r>
              <a:rPr lang="en-US" sz="2200" b="1" dirty="0">
                <a:solidFill>
                  <a:srgbClr val="FFC000"/>
                </a:solidFill>
              </a:rPr>
              <a:t>Her Excellency Dr. </a:t>
            </a:r>
            <a:r>
              <a:rPr lang="en-US" sz="2200" b="1" dirty="0" err="1">
                <a:solidFill>
                  <a:srgbClr val="FFC000"/>
                </a:solidFill>
              </a:rPr>
              <a:t>Samia</a:t>
            </a:r>
            <a:r>
              <a:rPr lang="en-US" sz="2200" b="1" dirty="0">
                <a:solidFill>
                  <a:srgbClr val="FFC000"/>
                </a:solidFill>
              </a:rPr>
              <a:t> </a:t>
            </a:r>
            <a:r>
              <a:rPr lang="en-US" sz="2200" b="1" dirty="0" err="1">
                <a:solidFill>
                  <a:srgbClr val="FFC000"/>
                </a:solidFill>
              </a:rPr>
              <a:t>Suluhu</a:t>
            </a:r>
            <a:r>
              <a:rPr lang="en-US" sz="2200" b="1" dirty="0">
                <a:solidFill>
                  <a:srgbClr val="FFC000"/>
                </a:solidFill>
              </a:rPr>
              <a:t> Hassan, President of the United Republic of Tanzania</a:t>
            </a:r>
            <a:r>
              <a:rPr lang="en-US" sz="2200" dirty="0">
                <a:solidFill>
                  <a:schemeClr val="lt1"/>
                </a:solidFill>
              </a:rPr>
              <a:t> is championing the clean cooking agenda as a gender-responsive just energy transition approach through the African Women Clean Cooking Support </a:t>
            </a:r>
            <a:r>
              <a:rPr lang="en-US" sz="2200" dirty="0" err="1">
                <a:solidFill>
                  <a:schemeClr val="lt1"/>
                </a:solidFill>
              </a:rPr>
              <a:t>Programme</a:t>
            </a:r>
            <a:r>
              <a:rPr lang="en-US" sz="2200" dirty="0">
                <a:solidFill>
                  <a:schemeClr val="lt1"/>
                </a:solidFill>
              </a:rPr>
              <a:t> (AWCCSP), launched at COP28 in December 2023. </a:t>
            </a:r>
            <a:endParaRPr sz="2200" dirty="0">
              <a:solidFill>
                <a:schemeClr val="lt1"/>
              </a:solidFill>
            </a:endParaRPr>
          </a:p>
          <a:p>
            <a:pPr marL="457200" marR="0" lvl="0" indent="0" algn="just" rtl="0">
              <a:lnSpc>
                <a:spcPct val="120000"/>
              </a:lnSpc>
              <a:spcBef>
                <a:spcPts val="0"/>
              </a:spcBef>
              <a:spcAft>
                <a:spcPts val="0"/>
              </a:spcAft>
              <a:buNone/>
            </a:pPr>
            <a:endParaRPr sz="2200" dirty="0">
              <a:solidFill>
                <a:schemeClr val="lt1"/>
              </a:solidFill>
            </a:endParaRPr>
          </a:p>
          <a:p>
            <a:pPr marL="457200" marR="0" lvl="0" indent="-476250" algn="just" rtl="0">
              <a:lnSpc>
                <a:spcPct val="120000"/>
              </a:lnSpc>
              <a:spcBef>
                <a:spcPts val="0"/>
              </a:spcBef>
              <a:spcAft>
                <a:spcPts val="0"/>
              </a:spcAft>
              <a:buClr>
                <a:schemeClr val="lt1"/>
              </a:buClr>
              <a:buSzPts val="2300"/>
              <a:buChar char="•"/>
            </a:pPr>
            <a:r>
              <a:rPr lang="en-US" sz="2200" dirty="0">
                <a:solidFill>
                  <a:schemeClr val="lt1"/>
                </a:solidFill>
              </a:rPr>
              <a:t>In Tanzania, this movement began in November 2022 when she directed the creation of a 10-year roadmap to reduce the use of traditional cooking methods</a:t>
            </a:r>
            <a:endParaRPr sz="2200"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13" name="Google Shape;113;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14" name="Google Shape;114;p8"/>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115" name="Google Shape;115;p8"/>
          <p:cNvSpPr txBox="1"/>
          <p:nvPr/>
        </p:nvSpPr>
        <p:spPr>
          <a:xfrm>
            <a:off x="3625925" y="-1771846"/>
            <a:ext cx="104775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000" b="1" dirty="0">
                <a:solidFill>
                  <a:schemeClr val="lt1"/>
                </a:solidFill>
              </a:rPr>
              <a:t>CLEAN COOKING CHAMPIONSHIP…</a:t>
            </a:r>
            <a:endParaRPr sz="3000" b="0" i="0" u="none" strike="noStrike" cap="none" dirty="0">
              <a:solidFill>
                <a:schemeClr val="lt1"/>
              </a:solidFill>
              <a:latin typeface="Arial"/>
              <a:ea typeface="Arial"/>
              <a:cs typeface="Arial"/>
              <a:sym typeface="Arial"/>
            </a:endParaRPr>
          </a:p>
        </p:txBody>
      </p:sp>
      <p:sp>
        <p:nvSpPr>
          <p:cNvPr id="116" name="Google Shape;116;p8"/>
          <p:cNvSpPr txBox="1"/>
          <p:nvPr/>
        </p:nvSpPr>
        <p:spPr>
          <a:xfrm>
            <a:off x="3973794" y="-344294"/>
            <a:ext cx="7982980" cy="6999330"/>
          </a:xfrm>
          <a:prstGeom prst="rect">
            <a:avLst/>
          </a:prstGeom>
          <a:noFill/>
          <a:ln>
            <a:noFill/>
          </a:ln>
        </p:spPr>
        <p:txBody>
          <a:bodyPr spcFirstLastPara="1" wrap="square" lIns="91425" tIns="45700" rIns="91425" bIns="45700" anchor="b" anchorCtr="0">
            <a:noAutofit/>
          </a:bodyPr>
          <a:lstStyle/>
          <a:p>
            <a:pPr marL="457200" lvl="0" indent="-476250" algn="just">
              <a:lnSpc>
                <a:spcPct val="120000"/>
              </a:lnSpc>
              <a:buClr>
                <a:schemeClr val="lt1"/>
              </a:buClr>
              <a:buSzPts val="2300"/>
              <a:buChar char="•"/>
            </a:pPr>
            <a:r>
              <a:rPr lang="en-US" sz="1700" b="1" dirty="0">
                <a:solidFill>
                  <a:schemeClr val="accent4">
                    <a:lumMod val="60000"/>
                    <a:lumOff val="40000"/>
                  </a:schemeClr>
                </a:solidFill>
              </a:rPr>
              <a:t>SUMMIT ON CLEAN COOKING IN AFRICA (May 2024): </a:t>
            </a:r>
            <a:r>
              <a:rPr lang="en-US" sz="1700" dirty="0">
                <a:solidFill>
                  <a:schemeClr val="bg1"/>
                </a:solidFill>
              </a:rPr>
              <a:t>H.E. Dr. </a:t>
            </a:r>
            <a:r>
              <a:rPr lang="en-US" sz="1700" dirty="0" err="1">
                <a:solidFill>
                  <a:schemeClr val="bg1"/>
                </a:solidFill>
              </a:rPr>
              <a:t>Samia</a:t>
            </a:r>
            <a:r>
              <a:rPr lang="en-US" sz="1700" dirty="0">
                <a:solidFill>
                  <a:schemeClr val="bg1"/>
                </a:solidFill>
              </a:rPr>
              <a:t> </a:t>
            </a:r>
            <a:r>
              <a:rPr lang="en-US" sz="1700" dirty="0" err="1">
                <a:solidFill>
                  <a:schemeClr val="bg1"/>
                </a:solidFill>
              </a:rPr>
              <a:t>Suluhu</a:t>
            </a:r>
            <a:r>
              <a:rPr lang="en-US" sz="1700" dirty="0">
                <a:solidFill>
                  <a:schemeClr val="bg1"/>
                </a:solidFill>
              </a:rPr>
              <a:t> Hassan, President of United Republic of Tanzania, co-chaired with H.E. Jonas </a:t>
            </a:r>
            <a:r>
              <a:rPr lang="en-US" sz="1700" dirty="0" err="1">
                <a:solidFill>
                  <a:schemeClr val="bg1"/>
                </a:solidFill>
              </a:rPr>
              <a:t>Gahr</a:t>
            </a:r>
            <a:r>
              <a:rPr lang="en-US" sz="1700" dirty="0">
                <a:solidFill>
                  <a:schemeClr val="bg1"/>
                </a:solidFill>
              </a:rPr>
              <a:t> </a:t>
            </a:r>
            <a:r>
              <a:rPr lang="en-US" sz="1700" dirty="0" err="1">
                <a:solidFill>
                  <a:schemeClr val="bg1"/>
                </a:solidFill>
              </a:rPr>
              <a:t>Støre</a:t>
            </a:r>
            <a:r>
              <a:rPr lang="en-US" sz="1700" dirty="0">
                <a:solidFill>
                  <a:schemeClr val="bg1"/>
                </a:solidFill>
              </a:rPr>
              <a:t>, Prime Minister Norway, Dr. </a:t>
            </a:r>
            <a:r>
              <a:rPr lang="en-US" sz="1700" dirty="0" err="1">
                <a:solidFill>
                  <a:schemeClr val="bg1"/>
                </a:solidFill>
              </a:rPr>
              <a:t>Akinwumi</a:t>
            </a:r>
            <a:r>
              <a:rPr lang="en-US" sz="1700" dirty="0">
                <a:solidFill>
                  <a:schemeClr val="bg1"/>
                </a:solidFill>
              </a:rPr>
              <a:t> </a:t>
            </a:r>
            <a:r>
              <a:rPr lang="en-US" sz="1700" dirty="0" err="1">
                <a:solidFill>
                  <a:schemeClr val="bg1"/>
                </a:solidFill>
              </a:rPr>
              <a:t>Adesina</a:t>
            </a:r>
            <a:r>
              <a:rPr lang="en-US" sz="1700" dirty="0">
                <a:solidFill>
                  <a:schemeClr val="bg1"/>
                </a:solidFill>
              </a:rPr>
              <a:t>, President of African Development Bank Group, and Dr. </a:t>
            </a:r>
            <a:r>
              <a:rPr lang="en-US" sz="1700" dirty="0" err="1">
                <a:solidFill>
                  <a:schemeClr val="bg1"/>
                </a:solidFill>
              </a:rPr>
              <a:t>Fatih</a:t>
            </a:r>
            <a:r>
              <a:rPr lang="en-US" sz="1700" dirty="0">
                <a:solidFill>
                  <a:schemeClr val="bg1"/>
                </a:solidFill>
              </a:rPr>
              <a:t> </a:t>
            </a:r>
            <a:r>
              <a:rPr lang="en-US" sz="1700" dirty="0" err="1">
                <a:solidFill>
                  <a:schemeClr val="bg1"/>
                </a:solidFill>
              </a:rPr>
              <a:t>Birol</a:t>
            </a:r>
            <a:r>
              <a:rPr lang="en-US" sz="1700" dirty="0">
                <a:solidFill>
                  <a:schemeClr val="bg1"/>
                </a:solidFill>
              </a:rPr>
              <a:t>, Executive Director of the International Energy Agency (IEA). A total of </a:t>
            </a:r>
            <a:r>
              <a:rPr lang="en-US" sz="1700" b="1" dirty="0">
                <a:solidFill>
                  <a:schemeClr val="bg1"/>
                </a:solidFill>
              </a:rPr>
              <a:t>2.2 billion USD </a:t>
            </a:r>
            <a:r>
              <a:rPr lang="en-US" sz="1700" dirty="0">
                <a:solidFill>
                  <a:schemeClr val="bg1"/>
                </a:solidFill>
              </a:rPr>
              <a:t>was </a:t>
            </a:r>
            <a:r>
              <a:rPr lang="en-US" sz="1700" dirty="0" err="1">
                <a:solidFill>
                  <a:schemeClr val="bg1"/>
                </a:solidFill>
              </a:rPr>
              <a:t>mobilised</a:t>
            </a:r>
            <a:r>
              <a:rPr lang="en-US" sz="1700" dirty="0">
                <a:solidFill>
                  <a:schemeClr val="bg1"/>
                </a:solidFill>
              </a:rPr>
              <a:t> in financial pledges to accelerate clean cooking in Africa. </a:t>
            </a:r>
          </a:p>
          <a:p>
            <a:pPr marL="457200" marR="0" lvl="0" indent="-476250" algn="just" rtl="0">
              <a:lnSpc>
                <a:spcPct val="120000"/>
              </a:lnSpc>
              <a:spcBef>
                <a:spcPts val="0"/>
              </a:spcBef>
              <a:spcAft>
                <a:spcPts val="0"/>
              </a:spcAft>
              <a:buClr>
                <a:schemeClr val="lt1"/>
              </a:buClr>
              <a:buSzPts val="2300"/>
              <a:buChar char="•"/>
            </a:pPr>
            <a:endParaRPr lang="en-US" sz="1700" dirty="0">
              <a:solidFill>
                <a:schemeClr val="lt1"/>
              </a:solidFill>
            </a:endParaRPr>
          </a:p>
          <a:p>
            <a:pPr marL="457200" lvl="0" indent="-476250" algn="just">
              <a:lnSpc>
                <a:spcPct val="120000"/>
              </a:lnSpc>
              <a:buClr>
                <a:schemeClr val="lt1"/>
              </a:buClr>
              <a:buSzPts val="2300"/>
              <a:buChar char="•"/>
            </a:pPr>
            <a:r>
              <a:rPr lang="en-US" sz="1700" b="1" dirty="0">
                <a:solidFill>
                  <a:schemeClr val="accent4">
                    <a:lumMod val="60000"/>
                    <a:lumOff val="40000"/>
                  </a:schemeClr>
                </a:solidFill>
              </a:rPr>
              <a:t>G20 SUMMIT (November 2024): </a:t>
            </a:r>
            <a:r>
              <a:rPr lang="en-US" sz="1700" dirty="0">
                <a:solidFill>
                  <a:schemeClr val="bg1"/>
                </a:solidFill>
              </a:rPr>
              <a:t>H.E. Dr. </a:t>
            </a:r>
            <a:r>
              <a:rPr lang="en-US" sz="1700" dirty="0" err="1">
                <a:solidFill>
                  <a:schemeClr val="bg1"/>
                </a:solidFill>
              </a:rPr>
              <a:t>Samia</a:t>
            </a:r>
            <a:r>
              <a:rPr lang="en-US" sz="1700" dirty="0">
                <a:solidFill>
                  <a:schemeClr val="bg1"/>
                </a:solidFill>
              </a:rPr>
              <a:t> </a:t>
            </a:r>
            <a:r>
              <a:rPr lang="en-US" sz="1700" dirty="0" err="1">
                <a:solidFill>
                  <a:schemeClr val="bg1"/>
                </a:solidFill>
              </a:rPr>
              <a:t>Suluhu</a:t>
            </a:r>
            <a:r>
              <a:rPr lang="en-US" sz="1700" dirty="0">
                <a:solidFill>
                  <a:schemeClr val="bg1"/>
                </a:solidFill>
              </a:rPr>
              <a:t> Hassan, President of United Republic of Tanzania, championed clean cooking and it merged as declaration No. 53 in the G20 Rio de Janeiro Leaders’ Declaration. </a:t>
            </a:r>
            <a:endParaRPr lang="en-US" sz="1700" b="1" dirty="0">
              <a:solidFill>
                <a:schemeClr val="accent4">
                  <a:lumMod val="60000"/>
                  <a:lumOff val="40000"/>
                </a:schemeClr>
              </a:solidFill>
            </a:endParaRPr>
          </a:p>
          <a:p>
            <a:pPr marL="457200" marR="0" lvl="0" indent="-476250" algn="just" rtl="0">
              <a:lnSpc>
                <a:spcPct val="120000"/>
              </a:lnSpc>
              <a:spcBef>
                <a:spcPts val="0"/>
              </a:spcBef>
              <a:spcAft>
                <a:spcPts val="0"/>
              </a:spcAft>
              <a:buClr>
                <a:schemeClr val="lt1"/>
              </a:buClr>
              <a:buSzPts val="2300"/>
              <a:buChar char="•"/>
            </a:pPr>
            <a:endParaRPr lang="en-US" sz="1700" dirty="0">
              <a:solidFill>
                <a:schemeClr val="lt1"/>
              </a:solidFill>
            </a:endParaRPr>
          </a:p>
          <a:p>
            <a:pPr marL="457200" lvl="0" indent="-476250" algn="just">
              <a:lnSpc>
                <a:spcPct val="120000"/>
              </a:lnSpc>
              <a:buClr>
                <a:schemeClr val="lt1"/>
              </a:buClr>
              <a:buSzPts val="2300"/>
              <a:buChar char="•"/>
            </a:pPr>
            <a:r>
              <a:rPr lang="en-US" sz="1700" b="1" dirty="0">
                <a:solidFill>
                  <a:schemeClr val="accent4">
                    <a:lumMod val="60000"/>
                    <a:lumOff val="40000"/>
                  </a:schemeClr>
                </a:solidFill>
              </a:rPr>
              <a:t>COP29 (November 2024):</a:t>
            </a:r>
            <a:r>
              <a:rPr lang="en-US" sz="1700" dirty="0">
                <a:solidFill>
                  <a:schemeClr val="lt1"/>
                </a:solidFill>
              </a:rPr>
              <a:t> H.E. Dr. Philip </a:t>
            </a:r>
            <a:r>
              <a:rPr lang="en-US" sz="1700" dirty="0" err="1">
                <a:solidFill>
                  <a:schemeClr val="lt1"/>
                </a:solidFill>
              </a:rPr>
              <a:t>Isdor</a:t>
            </a:r>
            <a:r>
              <a:rPr lang="en-US" sz="1700" dirty="0">
                <a:solidFill>
                  <a:schemeClr val="lt1"/>
                </a:solidFill>
              </a:rPr>
              <a:t> </a:t>
            </a:r>
            <a:r>
              <a:rPr lang="en-US" sz="1700" dirty="0" err="1">
                <a:solidFill>
                  <a:schemeClr val="lt1"/>
                </a:solidFill>
              </a:rPr>
              <a:t>Mpango</a:t>
            </a:r>
            <a:r>
              <a:rPr lang="en-US" sz="1700" dirty="0">
                <a:solidFill>
                  <a:schemeClr val="lt1"/>
                </a:solidFill>
              </a:rPr>
              <a:t>, Vice President of the United Republic of Tanzania chaired a High-level side event on </a:t>
            </a:r>
            <a:r>
              <a:rPr lang="en-US" sz="1700" b="1" dirty="0">
                <a:solidFill>
                  <a:schemeClr val="lt1"/>
                </a:solidFill>
              </a:rPr>
              <a:t>Addressing Clean Cooking Challenges in Africa: A Call for African Leadership</a:t>
            </a:r>
            <a:r>
              <a:rPr lang="en-US" sz="1700" dirty="0">
                <a:solidFill>
                  <a:schemeClr val="lt1"/>
                </a:solidFill>
              </a:rPr>
              <a:t>. It highlighted the urgent need for political leadership, innovative partnerships, and substantial financial investment to achieve sustainable, clean cooking solutions across Africa. </a:t>
            </a:r>
            <a:endParaRPr sz="1700" dirty="0">
              <a:solidFill>
                <a:schemeClr val="lt1"/>
              </a:solidFill>
            </a:endParaRPr>
          </a:p>
        </p:txBody>
      </p:sp>
    </p:spTree>
    <p:extLst>
      <p:ext uri="{BB962C8B-B14F-4D97-AF65-F5344CB8AC3E}">
        <p14:creationId xmlns:p14="http://schemas.microsoft.com/office/powerpoint/2010/main" val="3277784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13" name="Google Shape;113;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14" name="Google Shape;114;p8"/>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3" name="Rectangle 2"/>
          <p:cNvSpPr/>
          <p:nvPr/>
        </p:nvSpPr>
        <p:spPr>
          <a:xfrm>
            <a:off x="1" y="0"/>
            <a:ext cx="6096000" cy="6858000"/>
          </a:xfrm>
          <a:prstGeom prst="rect">
            <a:avLst/>
          </a:prstGeom>
          <a:gradFill flip="none" rotWithShape="1">
            <a:gsLst>
              <a:gs pos="0">
                <a:srgbClr val="18763B"/>
              </a:gs>
              <a:gs pos="83000">
                <a:schemeClr val="accent1">
                  <a:shade val="67500"/>
                  <a:satMod val="11500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Google Shape;116;p8"/>
          <p:cNvSpPr txBox="1"/>
          <p:nvPr/>
        </p:nvSpPr>
        <p:spPr>
          <a:xfrm>
            <a:off x="5362766" y="-769093"/>
            <a:ext cx="6385183" cy="6999330"/>
          </a:xfrm>
          <a:prstGeom prst="rect">
            <a:avLst/>
          </a:prstGeom>
          <a:noFill/>
          <a:ln>
            <a:noFill/>
          </a:ln>
        </p:spPr>
        <p:txBody>
          <a:bodyPr spcFirstLastPara="1" wrap="square" lIns="91425" tIns="45700" rIns="91425" bIns="45700" anchor="b" anchorCtr="0">
            <a:noAutofit/>
          </a:bodyPr>
          <a:lstStyle/>
          <a:p>
            <a:pPr marL="457200" lvl="0" indent="-476250" algn="just">
              <a:lnSpc>
                <a:spcPct val="120000"/>
              </a:lnSpc>
              <a:buClr>
                <a:schemeClr val="lt1"/>
              </a:buClr>
              <a:buSzPts val="2300"/>
              <a:buChar char="•"/>
            </a:pPr>
            <a:r>
              <a:rPr lang="en-US" sz="2400" b="1" dirty="0">
                <a:solidFill>
                  <a:schemeClr val="accent4">
                    <a:lumMod val="60000"/>
                    <a:lumOff val="40000"/>
                  </a:schemeClr>
                </a:solidFill>
              </a:rPr>
              <a:t>AFRICAN HEADS OF STATE ENERGY SUMMIT (January 2025): </a:t>
            </a:r>
            <a:r>
              <a:rPr lang="en-US" sz="2400" dirty="0">
                <a:solidFill>
                  <a:schemeClr val="bg1"/>
                </a:solidFill>
              </a:rPr>
              <a:t>H.E. Dr. </a:t>
            </a:r>
            <a:r>
              <a:rPr lang="en-US" sz="2400" dirty="0" err="1">
                <a:solidFill>
                  <a:schemeClr val="bg1"/>
                </a:solidFill>
              </a:rPr>
              <a:t>Samia</a:t>
            </a:r>
            <a:r>
              <a:rPr lang="en-US" sz="2400" dirty="0">
                <a:solidFill>
                  <a:schemeClr val="bg1"/>
                </a:solidFill>
              </a:rPr>
              <a:t> </a:t>
            </a:r>
            <a:r>
              <a:rPr lang="en-US" sz="2400" dirty="0" err="1">
                <a:solidFill>
                  <a:schemeClr val="bg1"/>
                </a:solidFill>
              </a:rPr>
              <a:t>Suluhu</a:t>
            </a:r>
            <a:r>
              <a:rPr lang="en-US" sz="2400" dirty="0">
                <a:solidFill>
                  <a:schemeClr val="bg1"/>
                </a:solidFill>
              </a:rPr>
              <a:t> Hassan, President of United Republic of Tanzania hosted the Mission300 Summit and launched the Tanzania National Energy Compact. It targets a 75% clean cooking access by 2030, complementing the implementation of the Tanzania National Clean Cooking Strategy (2024 – 2034) which aims to achieve an 80% clean cooking access by 2034. </a:t>
            </a:r>
          </a:p>
        </p:txBody>
      </p:sp>
      <p:pic>
        <p:nvPicPr>
          <p:cNvPr id="2" name="Picture 1"/>
          <p:cNvPicPr>
            <a:picLocks noChangeAspect="1"/>
          </p:cNvPicPr>
          <p:nvPr/>
        </p:nvPicPr>
        <p:blipFill>
          <a:blip r:embed="rId4"/>
          <a:stretch>
            <a:fillRect/>
          </a:stretch>
        </p:blipFill>
        <p:spPr>
          <a:xfrm>
            <a:off x="974586" y="906807"/>
            <a:ext cx="4146830" cy="541253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Google Shape;115;p8"/>
          <p:cNvSpPr txBox="1"/>
          <p:nvPr/>
        </p:nvSpPr>
        <p:spPr>
          <a:xfrm>
            <a:off x="3625925" y="-1771846"/>
            <a:ext cx="104775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000" b="1" dirty="0">
                <a:solidFill>
                  <a:schemeClr val="lt1"/>
                </a:solidFill>
              </a:rPr>
              <a:t>CLEAN COOKING CHAMPIONSHIP…</a:t>
            </a:r>
            <a:endParaRPr sz="30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309929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22" name="Google Shape;12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23" name="Google Shape;123;p17"/>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8" name="Rectangle 7"/>
          <p:cNvSpPr/>
          <p:nvPr/>
        </p:nvSpPr>
        <p:spPr>
          <a:xfrm>
            <a:off x="6096000" y="0"/>
            <a:ext cx="6096000" cy="6858000"/>
          </a:xfrm>
          <a:prstGeom prst="rect">
            <a:avLst/>
          </a:prstGeom>
          <a:gradFill flip="none" rotWithShape="1">
            <a:gsLst>
              <a:gs pos="0">
                <a:srgbClr val="56A08B"/>
              </a:gs>
              <a:gs pos="67000">
                <a:srgbClr val="F7A92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Google Shape;124;p17"/>
          <p:cNvSpPr txBox="1"/>
          <p:nvPr/>
        </p:nvSpPr>
        <p:spPr>
          <a:xfrm>
            <a:off x="710645" y="-2637643"/>
            <a:ext cx="7459319" cy="408302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3200"/>
              <a:buFont typeface="Arial"/>
              <a:buNone/>
            </a:pPr>
            <a:r>
              <a:rPr lang="en-US" sz="3200" b="1">
                <a:solidFill>
                  <a:schemeClr val="dk1"/>
                </a:solidFill>
              </a:rPr>
              <a:t>TANZANIA NATIONAL CLEAN COOKING STRATEGY (2024 - 2034)</a:t>
            </a:r>
            <a:endParaRPr sz="3200" b="0" i="0" u="none" strike="noStrike" cap="none">
              <a:solidFill>
                <a:schemeClr val="dk1"/>
              </a:solidFill>
              <a:latin typeface="Arial"/>
              <a:ea typeface="Arial"/>
              <a:cs typeface="Arial"/>
              <a:sym typeface="Arial"/>
            </a:endParaRPr>
          </a:p>
        </p:txBody>
      </p:sp>
      <p:sp>
        <p:nvSpPr>
          <p:cNvPr id="125" name="Google Shape;125;p17"/>
          <p:cNvSpPr txBox="1"/>
          <p:nvPr/>
        </p:nvSpPr>
        <p:spPr>
          <a:xfrm>
            <a:off x="389706" y="3025884"/>
            <a:ext cx="6468294" cy="3265364"/>
          </a:xfrm>
          <a:prstGeom prst="rect">
            <a:avLst/>
          </a:prstGeom>
          <a:noFill/>
          <a:ln>
            <a:noFill/>
          </a:ln>
        </p:spPr>
        <p:txBody>
          <a:bodyPr spcFirstLastPara="1" wrap="square" lIns="91425" tIns="45700" rIns="91425" bIns="45700" anchor="b" anchorCtr="0">
            <a:noAutofit/>
          </a:bodyPr>
          <a:lstStyle/>
          <a:p>
            <a:pPr marL="457200" marR="0" lvl="0" indent="-457200" algn="just" rtl="0">
              <a:lnSpc>
                <a:spcPct val="120000"/>
              </a:lnSpc>
              <a:spcBef>
                <a:spcPts val="0"/>
              </a:spcBef>
              <a:spcAft>
                <a:spcPts val="0"/>
              </a:spcAft>
              <a:buClr>
                <a:schemeClr val="dk1"/>
              </a:buClr>
              <a:buSzPts val="2200"/>
              <a:buFont typeface="Arial"/>
              <a:buChar char="•"/>
            </a:pPr>
            <a:r>
              <a:rPr lang="en-US" sz="2000" dirty="0">
                <a:solidFill>
                  <a:schemeClr val="dk1"/>
                </a:solidFill>
              </a:rPr>
              <a:t>The Government of the United Republic of Tanzania in collaboration with various stakeholders has developed and is implementing the National Clean Cooking Strategy (2024 - 2034)</a:t>
            </a:r>
            <a:endParaRPr sz="2000" dirty="0">
              <a:solidFill>
                <a:schemeClr val="dk1"/>
              </a:solidFill>
            </a:endParaRPr>
          </a:p>
          <a:p>
            <a:pPr marL="457200" marR="0" lvl="0" indent="0" algn="just" rtl="0">
              <a:lnSpc>
                <a:spcPct val="120000"/>
              </a:lnSpc>
              <a:spcBef>
                <a:spcPts val="0"/>
              </a:spcBef>
              <a:spcAft>
                <a:spcPts val="0"/>
              </a:spcAft>
              <a:buNone/>
            </a:pPr>
            <a:endParaRPr sz="2000" dirty="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000" dirty="0">
                <a:solidFill>
                  <a:schemeClr val="dk1"/>
                </a:solidFill>
              </a:rPr>
              <a:t>The Objective is to ensure 80% of Tanzanians have access to clean cooking solutions by 2034</a:t>
            </a:r>
            <a:endParaRPr sz="2000" dirty="0">
              <a:solidFill>
                <a:schemeClr val="dk1"/>
              </a:solidFill>
            </a:endParaRPr>
          </a:p>
          <a:p>
            <a:pPr marL="457200" marR="0" lvl="0" indent="0" algn="just" rtl="0">
              <a:lnSpc>
                <a:spcPct val="120000"/>
              </a:lnSpc>
              <a:spcBef>
                <a:spcPts val="0"/>
              </a:spcBef>
              <a:spcAft>
                <a:spcPts val="0"/>
              </a:spcAft>
              <a:buNone/>
            </a:pPr>
            <a:endParaRPr sz="2000" dirty="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000" dirty="0">
                <a:solidFill>
                  <a:schemeClr val="dk1"/>
                </a:solidFill>
              </a:rPr>
              <a:t>The Strategy was launched on 8th May 2024 by Her Excellency Dr. </a:t>
            </a:r>
            <a:r>
              <a:rPr lang="en-US" sz="2000" dirty="0" err="1">
                <a:solidFill>
                  <a:schemeClr val="dk1"/>
                </a:solidFill>
              </a:rPr>
              <a:t>Samia</a:t>
            </a:r>
            <a:r>
              <a:rPr lang="en-US" sz="2000" dirty="0">
                <a:solidFill>
                  <a:schemeClr val="dk1"/>
                </a:solidFill>
              </a:rPr>
              <a:t> </a:t>
            </a:r>
            <a:r>
              <a:rPr lang="en-US" sz="2000" dirty="0" err="1">
                <a:solidFill>
                  <a:schemeClr val="dk1"/>
                </a:solidFill>
              </a:rPr>
              <a:t>Suluhu</a:t>
            </a:r>
            <a:r>
              <a:rPr lang="en-US" sz="2000" dirty="0">
                <a:solidFill>
                  <a:schemeClr val="dk1"/>
                </a:solidFill>
              </a:rPr>
              <a:t> Hassan, President of the United Republic of Tanzania </a:t>
            </a:r>
            <a:endParaRPr sz="2000" dirty="0">
              <a:solidFill>
                <a:schemeClr val="dk1"/>
              </a:solidFill>
            </a:endParaRPr>
          </a:p>
        </p:txBody>
      </p:sp>
      <p:pic>
        <p:nvPicPr>
          <p:cNvPr id="2" name="Picture 1"/>
          <p:cNvPicPr>
            <a:picLocks noChangeAspect="1"/>
          </p:cNvPicPr>
          <p:nvPr/>
        </p:nvPicPr>
        <p:blipFill rotWithShape="1">
          <a:blip r:embed="rId4"/>
          <a:srcRect r="1838"/>
          <a:stretch/>
        </p:blipFill>
        <p:spPr>
          <a:xfrm>
            <a:off x="7923342" y="649324"/>
            <a:ext cx="4130939" cy="55277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468973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301bec4668b_0_3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31" name="Google Shape;131;g301bec4668b_0_3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32" name="Google Shape;132;g301bec4668b_0_37"/>
          <p:cNvPicPr preferRelativeResize="0"/>
          <p:nvPr/>
        </p:nvPicPr>
        <p:blipFill rotWithShape="1">
          <a:blip r:embed="rId3">
            <a:alphaModFix/>
          </a:blip>
          <a:srcRect/>
          <a:stretch/>
        </p:blipFill>
        <p:spPr>
          <a:xfrm>
            <a:off x="2467" y="0"/>
            <a:ext cx="12187064" cy="6857999"/>
          </a:xfrm>
          <a:prstGeom prst="rect">
            <a:avLst/>
          </a:prstGeom>
          <a:noFill/>
          <a:ln>
            <a:noFill/>
          </a:ln>
        </p:spPr>
      </p:pic>
      <p:sp>
        <p:nvSpPr>
          <p:cNvPr id="133" name="Google Shape;133;g301bec4668b_0_37"/>
          <p:cNvSpPr txBox="1"/>
          <p:nvPr/>
        </p:nvSpPr>
        <p:spPr>
          <a:xfrm>
            <a:off x="710645" y="-2637643"/>
            <a:ext cx="7459200" cy="40830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3200"/>
              <a:buFont typeface="Arial"/>
              <a:buNone/>
            </a:pPr>
            <a:r>
              <a:rPr lang="en-US" sz="3200" b="1">
                <a:solidFill>
                  <a:schemeClr val="dk1"/>
                </a:solidFill>
              </a:rPr>
              <a:t>TANZANIA NATIONAL CLEAN COOKING STRATEGY (2024 - 2034)...</a:t>
            </a:r>
            <a:endParaRPr sz="3200" b="0" i="0" u="none" strike="noStrike" cap="none">
              <a:solidFill>
                <a:schemeClr val="dk1"/>
              </a:solidFill>
              <a:latin typeface="Arial"/>
              <a:ea typeface="Arial"/>
              <a:cs typeface="Arial"/>
              <a:sym typeface="Arial"/>
            </a:endParaRPr>
          </a:p>
        </p:txBody>
      </p:sp>
      <p:sp>
        <p:nvSpPr>
          <p:cNvPr id="134" name="Google Shape;134;g301bec4668b_0_37"/>
          <p:cNvSpPr txBox="1"/>
          <p:nvPr/>
        </p:nvSpPr>
        <p:spPr>
          <a:xfrm>
            <a:off x="389700" y="2111175"/>
            <a:ext cx="6742200" cy="4605900"/>
          </a:xfrm>
          <a:prstGeom prst="rect">
            <a:avLst/>
          </a:prstGeom>
          <a:noFill/>
          <a:ln>
            <a:noFill/>
          </a:ln>
        </p:spPr>
        <p:txBody>
          <a:bodyPr spcFirstLastPara="1" wrap="square" lIns="91425" tIns="45700" rIns="91425" bIns="45700" anchor="b" anchorCtr="0">
            <a:noAutofit/>
          </a:bodyPr>
          <a:lstStyle/>
          <a:p>
            <a:pPr marL="0" marR="0" lvl="0" indent="0" algn="just" rtl="0">
              <a:lnSpc>
                <a:spcPct val="120000"/>
              </a:lnSpc>
              <a:spcBef>
                <a:spcPts val="0"/>
              </a:spcBef>
              <a:spcAft>
                <a:spcPts val="0"/>
              </a:spcAft>
              <a:buNone/>
            </a:pPr>
            <a:r>
              <a:rPr lang="en-US" sz="2200">
                <a:solidFill>
                  <a:schemeClr val="dk1"/>
                </a:solidFill>
              </a:rPr>
              <a:t>The Strategy has the following Specific Objectives:</a:t>
            </a:r>
            <a:endParaRPr sz="220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a:solidFill>
                  <a:schemeClr val="dk1"/>
                </a:solidFill>
              </a:rPr>
              <a:t>Increase public and institutional awareness on the importance of using clean cooking solutions.</a:t>
            </a:r>
            <a:endParaRPr sz="2200">
              <a:solidFill>
                <a:schemeClr val="dk1"/>
              </a:solidFill>
            </a:endParaRPr>
          </a:p>
          <a:p>
            <a:pPr marL="457200" marR="0" lvl="0" indent="0" algn="just" rtl="0">
              <a:lnSpc>
                <a:spcPct val="120000"/>
              </a:lnSpc>
              <a:spcBef>
                <a:spcPts val="0"/>
              </a:spcBef>
              <a:spcAft>
                <a:spcPts val="0"/>
              </a:spcAft>
              <a:buNone/>
            </a:pPr>
            <a:endParaRPr sz="220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a:solidFill>
                  <a:schemeClr val="dk1"/>
                </a:solidFill>
              </a:rPr>
              <a:t>Ensure the accessibility of raw materials and reliable infrastructure for clean cooking solutions.</a:t>
            </a:r>
            <a:endParaRPr sz="2200">
              <a:solidFill>
                <a:schemeClr val="dk1"/>
              </a:solidFill>
            </a:endParaRPr>
          </a:p>
          <a:p>
            <a:pPr marL="457200" marR="0" lvl="0" indent="0" algn="just" rtl="0">
              <a:lnSpc>
                <a:spcPct val="120000"/>
              </a:lnSpc>
              <a:spcBef>
                <a:spcPts val="0"/>
              </a:spcBef>
              <a:spcAft>
                <a:spcPts val="0"/>
              </a:spcAft>
              <a:buNone/>
            </a:pPr>
            <a:endParaRPr sz="220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a:solidFill>
                  <a:schemeClr val="dk1"/>
                </a:solidFill>
              </a:rPr>
              <a:t>Reduce the cost of clean cooking energy, appliances and efficient cooking stoves.</a:t>
            </a:r>
            <a:endParaRPr sz="2200">
              <a:solidFill>
                <a:schemeClr val="dk1"/>
              </a:solidFill>
            </a:endParaRPr>
          </a:p>
          <a:p>
            <a:pPr marL="457200" marR="0" lvl="0" indent="0" algn="just" rtl="0">
              <a:lnSpc>
                <a:spcPct val="120000"/>
              </a:lnSpc>
              <a:spcBef>
                <a:spcPts val="0"/>
              </a:spcBef>
              <a:spcAft>
                <a:spcPts val="0"/>
              </a:spcAft>
              <a:buNone/>
            </a:pPr>
            <a:endParaRPr sz="220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a:solidFill>
                  <a:schemeClr val="dk1"/>
                </a:solidFill>
              </a:rPr>
              <a:t>Develop, update and harmonize enabling Policies, Laws, Regulations and Guidelines to facilitate the adoption of clean cooking solutions.</a:t>
            </a:r>
            <a:endParaRPr sz="22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301bec4668b_0_4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40" name="Google Shape;140;g301bec4668b_0_4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41" name="Google Shape;141;g301bec4668b_0_48"/>
          <p:cNvPicPr preferRelativeResize="0"/>
          <p:nvPr/>
        </p:nvPicPr>
        <p:blipFill rotWithShape="1">
          <a:blip r:embed="rId3">
            <a:alphaModFix/>
          </a:blip>
          <a:srcRect/>
          <a:stretch/>
        </p:blipFill>
        <p:spPr>
          <a:xfrm>
            <a:off x="2467" y="0"/>
            <a:ext cx="12187064" cy="6857999"/>
          </a:xfrm>
          <a:prstGeom prst="rect">
            <a:avLst/>
          </a:prstGeom>
          <a:noFill/>
          <a:ln>
            <a:noFill/>
          </a:ln>
        </p:spPr>
      </p:pic>
      <p:sp>
        <p:nvSpPr>
          <p:cNvPr id="142" name="Google Shape;142;g301bec4668b_0_48"/>
          <p:cNvSpPr txBox="1"/>
          <p:nvPr/>
        </p:nvSpPr>
        <p:spPr>
          <a:xfrm>
            <a:off x="710645" y="-2637643"/>
            <a:ext cx="7459200" cy="40830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3200"/>
              <a:buFont typeface="Arial"/>
              <a:buNone/>
            </a:pPr>
            <a:r>
              <a:rPr lang="en-US" sz="3200" b="1">
                <a:solidFill>
                  <a:schemeClr val="dk1"/>
                </a:solidFill>
              </a:rPr>
              <a:t>TANZANIA NATIONAL CLEAN COOKING STRATEGY (2024 - 2034)...</a:t>
            </a:r>
            <a:endParaRPr sz="3200" b="0" i="0" u="none" strike="noStrike" cap="none">
              <a:solidFill>
                <a:schemeClr val="dk1"/>
              </a:solidFill>
              <a:latin typeface="Arial"/>
              <a:ea typeface="Arial"/>
              <a:cs typeface="Arial"/>
              <a:sym typeface="Arial"/>
            </a:endParaRPr>
          </a:p>
        </p:txBody>
      </p:sp>
      <p:sp>
        <p:nvSpPr>
          <p:cNvPr id="143" name="Google Shape;143;g301bec4668b_0_48"/>
          <p:cNvSpPr txBox="1"/>
          <p:nvPr/>
        </p:nvSpPr>
        <p:spPr>
          <a:xfrm>
            <a:off x="449075" y="1445358"/>
            <a:ext cx="6742200" cy="4605900"/>
          </a:xfrm>
          <a:prstGeom prst="rect">
            <a:avLst/>
          </a:prstGeom>
          <a:noFill/>
          <a:ln>
            <a:noFill/>
          </a:ln>
        </p:spPr>
        <p:txBody>
          <a:bodyPr spcFirstLastPara="1" wrap="square" lIns="91425" tIns="45700" rIns="91425" bIns="45700" anchor="b" anchorCtr="0">
            <a:noAutofit/>
          </a:bodyPr>
          <a:lstStyle/>
          <a:p>
            <a:pPr marL="0" marR="0" lvl="0" indent="0" algn="just" rtl="0">
              <a:lnSpc>
                <a:spcPct val="120000"/>
              </a:lnSpc>
              <a:spcBef>
                <a:spcPts val="0"/>
              </a:spcBef>
              <a:spcAft>
                <a:spcPts val="0"/>
              </a:spcAft>
              <a:buNone/>
            </a:pPr>
            <a:endParaRPr sz="2200" dirty="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dirty="0">
                <a:solidFill>
                  <a:schemeClr val="dk1"/>
                </a:solidFill>
              </a:rPr>
              <a:t>Promote investments in the clean cooking sub-sector.</a:t>
            </a:r>
            <a:endParaRPr sz="2200" dirty="0">
              <a:solidFill>
                <a:schemeClr val="dk1"/>
              </a:solidFill>
            </a:endParaRPr>
          </a:p>
          <a:p>
            <a:pPr marL="457200" marR="0" lvl="0" indent="0" algn="just" rtl="0">
              <a:lnSpc>
                <a:spcPct val="120000"/>
              </a:lnSpc>
              <a:spcBef>
                <a:spcPts val="0"/>
              </a:spcBef>
              <a:spcAft>
                <a:spcPts val="0"/>
              </a:spcAft>
              <a:buNone/>
            </a:pPr>
            <a:endParaRPr sz="2200" dirty="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dirty="0">
                <a:solidFill>
                  <a:schemeClr val="dk1"/>
                </a:solidFill>
              </a:rPr>
              <a:t>Broaden the scope of research and innovations in technologies related to cooking solutions.</a:t>
            </a:r>
            <a:endParaRPr sz="2200" dirty="0">
              <a:solidFill>
                <a:schemeClr val="dk1"/>
              </a:solidFill>
            </a:endParaRPr>
          </a:p>
          <a:p>
            <a:pPr marL="457200" marR="0" lvl="0" indent="0" algn="just" rtl="0">
              <a:lnSpc>
                <a:spcPct val="120000"/>
              </a:lnSpc>
              <a:spcBef>
                <a:spcPts val="0"/>
              </a:spcBef>
              <a:spcAft>
                <a:spcPts val="0"/>
              </a:spcAft>
              <a:buNone/>
            </a:pPr>
            <a:endParaRPr sz="2200" dirty="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dirty="0">
                <a:solidFill>
                  <a:schemeClr val="dk1"/>
                </a:solidFill>
              </a:rPr>
              <a:t>Build the capacity of implementers in clean cooking projects.</a:t>
            </a:r>
            <a:endParaRPr sz="2200" dirty="0">
              <a:solidFill>
                <a:schemeClr val="dk1"/>
              </a:solidFill>
            </a:endParaRPr>
          </a:p>
          <a:p>
            <a:pPr marL="457200" marR="0" lvl="0" indent="0" algn="just" rtl="0">
              <a:lnSpc>
                <a:spcPct val="120000"/>
              </a:lnSpc>
              <a:spcBef>
                <a:spcPts val="0"/>
              </a:spcBef>
              <a:spcAft>
                <a:spcPts val="0"/>
              </a:spcAft>
              <a:buNone/>
            </a:pPr>
            <a:endParaRPr sz="2200" dirty="0">
              <a:solidFill>
                <a:schemeClr val="dk1"/>
              </a:solidFill>
            </a:endParaRPr>
          </a:p>
          <a:p>
            <a:pPr marL="457200" marR="0" lvl="0" indent="-457200" algn="just" rtl="0">
              <a:lnSpc>
                <a:spcPct val="120000"/>
              </a:lnSpc>
              <a:spcBef>
                <a:spcPts val="0"/>
              </a:spcBef>
              <a:spcAft>
                <a:spcPts val="0"/>
              </a:spcAft>
              <a:buClr>
                <a:schemeClr val="dk1"/>
              </a:buClr>
              <a:buSzPts val="2200"/>
              <a:buChar char="•"/>
            </a:pPr>
            <a:r>
              <a:rPr lang="en-US" sz="2200" dirty="0">
                <a:solidFill>
                  <a:schemeClr val="dk1"/>
                </a:solidFill>
              </a:rPr>
              <a:t>Incorporate HIV/AIDS, Gender and Good Governance in clean cooking.</a:t>
            </a:r>
            <a:endParaRPr sz="2200" dirty="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22" name="Google Shape;12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23" name="Google Shape;123;p17"/>
          <p:cNvPicPr preferRelativeResize="0"/>
          <p:nvPr/>
        </p:nvPicPr>
        <p:blipFill rotWithShape="1">
          <a:blip r:embed="rId3">
            <a:alphaModFix/>
          </a:blip>
          <a:srcRect/>
          <a:stretch/>
        </p:blipFill>
        <p:spPr>
          <a:xfrm>
            <a:off x="-74579" y="0"/>
            <a:ext cx="12264112" cy="7403718"/>
          </a:xfrm>
          <a:prstGeom prst="rect">
            <a:avLst/>
          </a:prstGeom>
          <a:noFill/>
          <a:ln>
            <a:noFill/>
          </a:ln>
        </p:spPr>
      </p:pic>
      <p:sp>
        <p:nvSpPr>
          <p:cNvPr id="8" name="Rectangle 7"/>
          <p:cNvSpPr/>
          <p:nvPr/>
        </p:nvSpPr>
        <p:spPr>
          <a:xfrm>
            <a:off x="6096000" y="0"/>
            <a:ext cx="6096000" cy="6858000"/>
          </a:xfrm>
          <a:prstGeom prst="rect">
            <a:avLst/>
          </a:prstGeom>
          <a:gradFill flip="none" rotWithShape="1">
            <a:gsLst>
              <a:gs pos="0">
                <a:srgbClr val="56A08B"/>
              </a:gs>
              <a:gs pos="67000">
                <a:srgbClr val="F7A92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oogle Shape;142;g301bec4668b_0_48"/>
          <p:cNvSpPr txBox="1"/>
          <p:nvPr/>
        </p:nvSpPr>
        <p:spPr>
          <a:xfrm>
            <a:off x="710644" y="-2637643"/>
            <a:ext cx="11067225" cy="40830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3200"/>
              <a:buFont typeface="Arial"/>
              <a:buNone/>
            </a:pPr>
            <a:r>
              <a:rPr lang="en-US" sz="3200" b="1" dirty="0">
                <a:solidFill>
                  <a:schemeClr val="dk1"/>
                </a:solidFill>
              </a:rPr>
              <a:t>CONTRIBUTION OF RENEWABLE ENERGY IN CLEAN COOKING</a:t>
            </a:r>
            <a:endParaRPr sz="3200" b="0" i="0" u="none" strike="noStrike" cap="none" dirty="0">
              <a:solidFill>
                <a:schemeClr val="dk1"/>
              </a:solidFill>
              <a:latin typeface="Arial"/>
              <a:ea typeface="Arial"/>
              <a:cs typeface="Arial"/>
              <a:sym typeface="Arial"/>
            </a:endParaRPr>
          </a:p>
        </p:txBody>
      </p:sp>
      <p:sp>
        <p:nvSpPr>
          <p:cNvPr id="11" name="Google Shape;143;g301bec4668b_0_48"/>
          <p:cNvSpPr txBox="1"/>
          <p:nvPr/>
        </p:nvSpPr>
        <p:spPr>
          <a:xfrm>
            <a:off x="945934" y="2241810"/>
            <a:ext cx="2628457" cy="1556089"/>
          </a:xfrm>
          <a:prstGeom prst="rect">
            <a:avLst/>
          </a:prstGeom>
          <a:noFill/>
          <a:ln>
            <a:noFill/>
          </a:ln>
        </p:spPr>
        <p:txBody>
          <a:bodyPr spcFirstLastPara="1" wrap="square" lIns="91425" tIns="45700" rIns="91425" bIns="45700" anchor="b" anchorCtr="0">
            <a:noAutofit/>
          </a:bodyPr>
          <a:lstStyle/>
          <a:p>
            <a:pPr marR="0" lvl="0" algn="just" rtl="0">
              <a:lnSpc>
                <a:spcPct val="120000"/>
              </a:lnSpc>
              <a:spcBef>
                <a:spcPts val="0"/>
              </a:spcBef>
              <a:spcAft>
                <a:spcPts val="0"/>
              </a:spcAft>
              <a:buClr>
                <a:schemeClr val="dk1"/>
              </a:buClr>
              <a:buSzPts val="2200"/>
            </a:pPr>
            <a:endParaRPr lang="en-US" sz="2800" dirty="0">
              <a:solidFill>
                <a:schemeClr val="dk1"/>
              </a:solidFill>
            </a:endParaRPr>
          </a:p>
          <a:p>
            <a:pPr marR="0" lvl="0" algn="just" rtl="0">
              <a:lnSpc>
                <a:spcPct val="120000"/>
              </a:lnSpc>
              <a:spcBef>
                <a:spcPts val="0"/>
              </a:spcBef>
              <a:spcAft>
                <a:spcPts val="0"/>
              </a:spcAft>
              <a:buClr>
                <a:schemeClr val="dk1"/>
              </a:buClr>
              <a:buSzPts val="2200"/>
            </a:pPr>
            <a:endParaRPr lang="en-US" sz="2800" dirty="0">
              <a:solidFill>
                <a:schemeClr val="dk1"/>
              </a:solidFill>
            </a:endParaRPr>
          </a:p>
        </p:txBody>
      </p:sp>
      <p:sp>
        <p:nvSpPr>
          <p:cNvPr id="12" name="Google Shape;143;g301bec4668b_0_48"/>
          <p:cNvSpPr txBox="1"/>
          <p:nvPr/>
        </p:nvSpPr>
        <p:spPr>
          <a:xfrm>
            <a:off x="0" y="0"/>
            <a:ext cx="12189533" cy="4675128"/>
          </a:xfrm>
          <a:prstGeom prst="rect">
            <a:avLst/>
          </a:prstGeom>
          <a:noFill/>
          <a:ln>
            <a:noFill/>
          </a:ln>
        </p:spPr>
        <p:txBody>
          <a:bodyPr spcFirstLastPara="1" wrap="square" lIns="91425" tIns="45700" rIns="91425" bIns="45700" anchor="b" anchorCtr="0">
            <a:noAutofit/>
          </a:bodyPr>
          <a:lstStyle/>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a:p>
            <a:pPr marL="457200" marR="0" lvl="0" indent="0" algn="just" rtl="0">
              <a:lnSpc>
                <a:spcPct val="120000"/>
              </a:lnSpc>
              <a:spcBef>
                <a:spcPts val="0"/>
              </a:spcBef>
              <a:spcAft>
                <a:spcPts val="0"/>
              </a:spcAft>
              <a:buNone/>
            </a:pPr>
            <a:endParaRPr lang="en-US" sz="2200" b="1" dirty="0">
              <a:solidFill>
                <a:schemeClr val="dk1"/>
              </a:solidFill>
            </a:endParaRPr>
          </a:p>
        </p:txBody>
      </p:sp>
      <p:sp>
        <p:nvSpPr>
          <p:cNvPr id="3" name="TextBox 2">
            <a:extLst>
              <a:ext uri="{FF2B5EF4-FFF2-40B4-BE49-F238E27FC236}">
                <a16:creationId xmlns:a16="http://schemas.microsoft.com/office/drawing/2014/main" id="{F258AF49-088C-8414-EB4F-C8C7DEC19364}"/>
              </a:ext>
            </a:extLst>
          </p:cNvPr>
          <p:cNvSpPr txBox="1"/>
          <p:nvPr/>
        </p:nvSpPr>
        <p:spPr>
          <a:xfrm>
            <a:off x="708177" y="1393795"/>
            <a:ext cx="11481356"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t>Tanzania is privileged to have a plenty of renewable energies which can greatly contribute to the accessibility of clean cooking solutions. </a:t>
            </a:r>
          </a:p>
          <a:p>
            <a:pPr marL="285750" indent="-285750">
              <a:buFont typeface="Arial" panose="020B0604020202020204" pitchFamily="34" charset="0"/>
              <a:buChar char="•"/>
            </a:pPr>
            <a:r>
              <a:rPr lang="en-US" sz="2800" dirty="0"/>
              <a:t>The renewable energies that could contribute to clean cooking solutions in Tanzania are like Biomass, Hydro, Wind, Biogas, Natural Gas, Solar, Bioethanol, Geothermal etc.</a:t>
            </a:r>
          </a:p>
          <a:p>
            <a:pPr marL="285750" indent="-285750">
              <a:buFont typeface="Arial" panose="020B0604020202020204" pitchFamily="34" charset="0"/>
              <a:buChar char="•"/>
            </a:pPr>
            <a:r>
              <a:rPr lang="en-US" sz="2800" dirty="0"/>
              <a:t>These renewable energies can be directly or indirectly converted to clean cooking solutions. </a:t>
            </a:r>
          </a:p>
          <a:p>
            <a:pPr marL="285750" indent="-285750">
              <a:buFont typeface="Arial" panose="020B0604020202020204" pitchFamily="34" charset="0"/>
              <a:buChar char="•"/>
            </a:pPr>
            <a:r>
              <a:rPr lang="en-US" sz="2800" dirty="0"/>
              <a:t>They can either be directly converted to heat energy for cooking or rather they can be used to generate electricity which in turn can be a cooking fuel.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580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122" name="Google Shape;12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123" name="Google Shape;123;p17"/>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8" name="Rectangle 7"/>
          <p:cNvSpPr/>
          <p:nvPr/>
        </p:nvSpPr>
        <p:spPr>
          <a:xfrm>
            <a:off x="6096000" y="0"/>
            <a:ext cx="6096000" cy="6858000"/>
          </a:xfrm>
          <a:prstGeom prst="rect">
            <a:avLst/>
          </a:prstGeom>
          <a:gradFill flip="none" rotWithShape="1">
            <a:gsLst>
              <a:gs pos="0">
                <a:srgbClr val="56A08B"/>
              </a:gs>
              <a:gs pos="67000">
                <a:srgbClr val="F7A92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stretch>
            <a:fillRect/>
          </a:stretch>
        </p:blipFill>
        <p:spPr>
          <a:xfrm>
            <a:off x="710645" y="1467367"/>
            <a:ext cx="10540982" cy="5231265"/>
          </a:xfrm>
          <a:prstGeom prst="rect">
            <a:avLst/>
          </a:prstGeom>
        </p:spPr>
      </p:pic>
      <p:sp>
        <p:nvSpPr>
          <p:cNvPr id="10" name="Google Shape;142;g301bec4668b_0_48"/>
          <p:cNvSpPr txBox="1"/>
          <p:nvPr/>
        </p:nvSpPr>
        <p:spPr>
          <a:xfrm>
            <a:off x="710644" y="-2637643"/>
            <a:ext cx="11067225" cy="40830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3200"/>
              <a:buFont typeface="Arial"/>
              <a:buNone/>
            </a:pPr>
            <a:r>
              <a:rPr lang="en-US" sz="3200" b="1" dirty="0">
                <a:solidFill>
                  <a:schemeClr val="dk1"/>
                </a:solidFill>
              </a:rPr>
              <a:t>CONTRIBUTION OF RENEWABLE ENERGY IN CLEAN COOKING…</a:t>
            </a:r>
            <a:endParaRPr sz="3200" b="0" i="0" u="none" strike="noStrike" cap="none" dirty="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149" name="Google Shape;149;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150" name="Google Shape;150;p2"/>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151" name="Google Shape;151;p2"/>
          <p:cNvSpPr txBox="1"/>
          <p:nvPr/>
        </p:nvSpPr>
        <p:spPr>
          <a:xfrm>
            <a:off x="3098135" y="-1412874"/>
            <a:ext cx="10477500" cy="2535237"/>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200" b="1">
                <a:solidFill>
                  <a:schemeClr val="lt1"/>
                </a:solidFill>
              </a:rPr>
              <a:t>ONGOING INITIATIVES (2024/25)</a:t>
            </a:r>
            <a:endParaRPr sz="3200" b="0" i="0" u="none" strike="noStrike" cap="none">
              <a:solidFill>
                <a:schemeClr val="lt1"/>
              </a:solidFill>
              <a:latin typeface="Arial"/>
              <a:ea typeface="Arial"/>
              <a:cs typeface="Arial"/>
              <a:sym typeface="Arial"/>
            </a:endParaRPr>
          </a:p>
        </p:txBody>
      </p:sp>
      <p:sp>
        <p:nvSpPr>
          <p:cNvPr id="152" name="Google Shape;152;p2"/>
          <p:cNvSpPr txBox="1"/>
          <p:nvPr/>
        </p:nvSpPr>
        <p:spPr>
          <a:xfrm>
            <a:off x="5132775" y="1149050"/>
            <a:ext cx="6754200" cy="5534100"/>
          </a:xfrm>
          <a:prstGeom prst="rect">
            <a:avLst/>
          </a:prstGeom>
          <a:noFill/>
          <a:ln>
            <a:noFill/>
          </a:ln>
        </p:spPr>
        <p:txBody>
          <a:bodyPr spcFirstLastPara="1" wrap="square" lIns="91425" tIns="45700" rIns="91425" bIns="45700" anchor="b" anchorCtr="0">
            <a:normAutofit fontScale="92500"/>
          </a:bodyPr>
          <a:lstStyle/>
          <a:p>
            <a:pPr marL="457200" marR="0" lvl="0" indent="-351490" algn="just" rtl="0">
              <a:lnSpc>
                <a:spcPct val="100000"/>
              </a:lnSpc>
              <a:spcBef>
                <a:spcPts val="0"/>
              </a:spcBef>
              <a:spcAft>
                <a:spcPts val="0"/>
              </a:spcAft>
              <a:buClr>
                <a:schemeClr val="lt1"/>
              </a:buClr>
              <a:buSzPts val="1935"/>
              <a:buFont typeface="Arial"/>
              <a:buChar char="●"/>
            </a:pPr>
            <a:r>
              <a:rPr lang="en-US" sz="2517" dirty="0">
                <a:solidFill>
                  <a:schemeClr val="lt1"/>
                </a:solidFill>
              </a:rPr>
              <a:t>Distribution of 200,000 subsidized improved </a:t>
            </a:r>
            <a:r>
              <a:rPr lang="en-US" sz="2517" dirty="0" err="1">
                <a:solidFill>
                  <a:schemeClr val="lt1"/>
                </a:solidFill>
              </a:rPr>
              <a:t>cookstoves</a:t>
            </a:r>
            <a:endParaRPr sz="2517" dirty="0">
              <a:solidFill>
                <a:schemeClr val="lt1"/>
              </a:solidFill>
            </a:endParaRPr>
          </a:p>
          <a:p>
            <a:pPr marL="457200" marR="0" lvl="0" indent="-351490" algn="just" rtl="0">
              <a:lnSpc>
                <a:spcPct val="100000"/>
              </a:lnSpc>
              <a:spcBef>
                <a:spcPts val="0"/>
              </a:spcBef>
              <a:spcAft>
                <a:spcPts val="0"/>
              </a:spcAft>
              <a:buClr>
                <a:schemeClr val="lt1"/>
              </a:buClr>
              <a:buSzPts val="1935"/>
              <a:buChar char="●"/>
            </a:pPr>
            <a:r>
              <a:rPr lang="en-US" sz="2517" dirty="0">
                <a:solidFill>
                  <a:schemeClr val="lt1"/>
                </a:solidFill>
              </a:rPr>
              <a:t>Distribution of 452,445 subsidized LPG cylinders</a:t>
            </a:r>
            <a:endParaRPr sz="2517" dirty="0">
              <a:solidFill>
                <a:schemeClr val="lt1"/>
              </a:solidFill>
            </a:endParaRPr>
          </a:p>
          <a:p>
            <a:pPr marL="457200" lvl="0" indent="-351490">
              <a:buClr>
                <a:schemeClr val="lt1"/>
              </a:buClr>
              <a:buSzPts val="1935"/>
              <a:buChar char="●"/>
            </a:pPr>
            <a:r>
              <a:rPr lang="en-US" sz="2517" dirty="0">
                <a:solidFill>
                  <a:schemeClr val="lt1"/>
                </a:solidFill>
              </a:rPr>
              <a:t>Connection of natural gas to 980 (</a:t>
            </a:r>
            <a:r>
              <a:rPr lang="pl-PL" sz="2517" dirty="0">
                <a:solidFill>
                  <a:schemeClr val="lt1"/>
                </a:solidFill>
              </a:rPr>
              <a:t>Lindi – 451 </a:t>
            </a:r>
            <a:r>
              <a:rPr lang="en-US" sz="2517" dirty="0">
                <a:solidFill>
                  <a:schemeClr val="lt1"/>
                </a:solidFill>
              </a:rPr>
              <a:t>and</a:t>
            </a:r>
            <a:r>
              <a:rPr lang="pl-PL" sz="2517" dirty="0">
                <a:solidFill>
                  <a:schemeClr val="lt1"/>
                </a:solidFill>
              </a:rPr>
              <a:t> </a:t>
            </a:r>
            <a:r>
              <a:rPr lang="en-US" sz="2517" dirty="0">
                <a:solidFill>
                  <a:schemeClr val="lt1"/>
                </a:solidFill>
              </a:rPr>
              <a:t>Coastal region</a:t>
            </a:r>
            <a:r>
              <a:rPr lang="pl-PL" sz="2517" dirty="0">
                <a:solidFill>
                  <a:schemeClr val="lt1"/>
                </a:solidFill>
              </a:rPr>
              <a:t>- 529)</a:t>
            </a:r>
            <a:r>
              <a:rPr lang="en-US" sz="2517" dirty="0">
                <a:solidFill>
                  <a:schemeClr val="lt1"/>
                </a:solidFill>
              </a:rPr>
              <a:t> households </a:t>
            </a:r>
            <a:endParaRPr sz="2517" dirty="0">
              <a:solidFill>
                <a:schemeClr val="lt1"/>
              </a:solidFill>
            </a:endParaRPr>
          </a:p>
          <a:p>
            <a:pPr marL="457200" marR="0" lvl="0" indent="-351490" algn="just" rtl="0">
              <a:lnSpc>
                <a:spcPct val="100000"/>
              </a:lnSpc>
              <a:spcBef>
                <a:spcPts val="0"/>
              </a:spcBef>
              <a:spcAft>
                <a:spcPts val="0"/>
              </a:spcAft>
              <a:buClr>
                <a:schemeClr val="lt1"/>
              </a:buClr>
              <a:buSzPts val="1935"/>
              <a:buChar char="●"/>
            </a:pPr>
            <a:r>
              <a:rPr lang="en-US" sz="2517" dirty="0">
                <a:solidFill>
                  <a:schemeClr val="lt1"/>
                </a:solidFill>
              </a:rPr>
              <a:t>Supporting institutions such as 129 prisons to transition to clean cooking.</a:t>
            </a:r>
          </a:p>
          <a:p>
            <a:pPr marL="457200" marR="0" lvl="0" indent="-351490" algn="just" rtl="0">
              <a:lnSpc>
                <a:spcPct val="100000"/>
              </a:lnSpc>
              <a:spcBef>
                <a:spcPts val="0"/>
              </a:spcBef>
              <a:spcAft>
                <a:spcPts val="0"/>
              </a:spcAft>
              <a:buClr>
                <a:schemeClr val="lt1"/>
              </a:buClr>
              <a:buSzPts val="1935"/>
              <a:buChar char="●"/>
            </a:pPr>
            <a:r>
              <a:rPr lang="en-US" sz="2517" dirty="0">
                <a:solidFill>
                  <a:schemeClr val="lt1"/>
                </a:solidFill>
              </a:rPr>
              <a:t>Supporting clean cooking SMEs (EU-funded </a:t>
            </a:r>
            <a:r>
              <a:rPr lang="en-US" sz="2517" dirty="0" err="1">
                <a:solidFill>
                  <a:schemeClr val="lt1"/>
                </a:solidFill>
              </a:rPr>
              <a:t>Programme</a:t>
            </a:r>
            <a:r>
              <a:rPr lang="en-US" sz="2517" dirty="0">
                <a:solidFill>
                  <a:schemeClr val="lt1"/>
                </a:solidFill>
              </a:rPr>
              <a:t>)</a:t>
            </a:r>
            <a:endParaRPr sz="2517" dirty="0">
              <a:solidFill>
                <a:schemeClr val="lt1"/>
              </a:solidFill>
            </a:endParaRPr>
          </a:p>
          <a:p>
            <a:pPr marL="457200" marR="0" lvl="0" indent="-361616" algn="just" rtl="0">
              <a:lnSpc>
                <a:spcPct val="100000"/>
              </a:lnSpc>
              <a:spcBef>
                <a:spcPts val="0"/>
              </a:spcBef>
              <a:spcAft>
                <a:spcPts val="0"/>
              </a:spcAft>
              <a:buClr>
                <a:schemeClr val="lt1"/>
              </a:buClr>
              <a:buSzPts val="2095"/>
              <a:buChar char="●"/>
            </a:pPr>
            <a:r>
              <a:rPr lang="en-US" sz="2517" dirty="0">
                <a:solidFill>
                  <a:schemeClr val="lt1"/>
                </a:solidFill>
              </a:rPr>
              <a:t>Distribution of subsidized machines for briquettes production</a:t>
            </a:r>
            <a:endParaRPr sz="2517" dirty="0">
              <a:solidFill>
                <a:schemeClr val="lt1"/>
              </a:solidFill>
            </a:endParaRPr>
          </a:p>
          <a:p>
            <a:pPr marL="457200" marR="0" lvl="0" indent="-351490" algn="just" rtl="0">
              <a:lnSpc>
                <a:spcPct val="100000"/>
              </a:lnSpc>
              <a:spcBef>
                <a:spcPts val="0"/>
              </a:spcBef>
              <a:spcAft>
                <a:spcPts val="0"/>
              </a:spcAft>
              <a:buClr>
                <a:schemeClr val="lt1"/>
              </a:buClr>
              <a:buSzPts val="1935"/>
              <a:buChar char="●"/>
            </a:pPr>
            <a:r>
              <a:rPr lang="en-US" sz="2517" dirty="0">
                <a:solidFill>
                  <a:schemeClr val="lt1"/>
                </a:solidFill>
              </a:rPr>
              <a:t>National and international awareness programs</a:t>
            </a:r>
            <a:endParaRPr sz="2517" dirty="0">
              <a:solidFill>
                <a:schemeClr val="lt1"/>
              </a:solidFill>
            </a:endParaRPr>
          </a:p>
          <a:p>
            <a:pPr marL="457200" marR="0" lvl="0" indent="-395940" algn="just" rtl="0">
              <a:lnSpc>
                <a:spcPct val="100000"/>
              </a:lnSpc>
              <a:spcBef>
                <a:spcPts val="0"/>
              </a:spcBef>
              <a:spcAft>
                <a:spcPts val="0"/>
              </a:spcAft>
              <a:buClr>
                <a:schemeClr val="lt1"/>
              </a:buClr>
              <a:buSzPts val="2635"/>
              <a:buChar char="●"/>
            </a:pPr>
            <a:r>
              <a:rPr lang="en-US" sz="2517" dirty="0">
                <a:solidFill>
                  <a:schemeClr val="lt1"/>
                </a:solidFill>
              </a:rPr>
              <a:t>Development of National Clean Cooking Communication Strategy</a:t>
            </a:r>
            <a:endParaRPr sz="2517"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301bec4668b_0_6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158" name="Google Shape;158;g301bec4668b_0_6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159" name="Google Shape;159;g301bec4668b_0_67"/>
          <p:cNvPicPr preferRelativeResize="0"/>
          <p:nvPr/>
        </p:nvPicPr>
        <p:blipFill rotWithShape="1">
          <a:blip r:embed="rId3">
            <a:alphaModFix/>
          </a:blip>
          <a:srcRect/>
          <a:stretch/>
        </p:blipFill>
        <p:spPr>
          <a:xfrm>
            <a:off x="2467" y="0"/>
            <a:ext cx="12187064" cy="6857999"/>
          </a:xfrm>
          <a:prstGeom prst="rect">
            <a:avLst/>
          </a:prstGeom>
          <a:noFill/>
          <a:ln>
            <a:noFill/>
          </a:ln>
        </p:spPr>
      </p:pic>
      <p:sp>
        <p:nvSpPr>
          <p:cNvPr id="160" name="Google Shape;160;g301bec4668b_0_67"/>
          <p:cNvSpPr txBox="1"/>
          <p:nvPr/>
        </p:nvSpPr>
        <p:spPr>
          <a:xfrm>
            <a:off x="3098135" y="-1412874"/>
            <a:ext cx="104775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200" b="1">
                <a:solidFill>
                  <a:schemeClr val="lt1"/>
                </a:solidFill>
              </a:rPr>
              <a:t>ONGOING INITIATIVES (2024/25)...</a:t>
            </a:r>
            <a:endParaRPr sz="3200" b="0" i="0" u="none" strike="noStrike" cap="none">
              <a:solidFill>
                <a:schemeClr val="lt1"/>
              </a:solidFill>
              <a:latin typeface="Arial"/>
              <a:ea typeface="Arial"/>
              <a:cs typeface="Arial"/>
              <a:sym typeface="Arial"/>
            </a:endParaRPr>
          </a:p>
        </p:txBody>
      </p:sp>
      <p:sp>
        <p:nvSpPr>
          <p:cNvPr id="161" name="Google Shape;161;g301bec4668b_0_67"/>
          <p:cNvSpPr txBox="1"/>
          <p:nvPr/>
        </p:nvSpPr>
        <p:spPr>
          <a:xfrm>
            <a:off x="5132775" y="1149050"/>
            <a:ext cx="6754200" cy="5534100"/>
          </a:xfrm>
          <a:prstGeom prst="rect">
            <a:avLst/>
          </a:prstGeom>
          <a:noFill/>
          <a:ln>
            <a:noFill/>
          </a:ln>
        </p:spPr>
        <p:txBody>
          <a:bodyPr spcFirstLastPara="1" wrap="square" lIns="91425" tIns="45700" rIns="91425" bIns="45700" anchor="b" anchorCtr="0">
            <a:normAutofit fontScale="92500"/>
          </a:bodyPr>
          <a:lstStyle/>
          <a:p>
            <a:pPr marL="562910" marR="0" lvl="0" indent="-457200" algn="just" rtl="0">
              <a:lnSpc>
                <a:spcPct val="100000"/>
              </a:lnSpc>
              <a:spcBef>
                <a:spcPts val="0"/>
              </a:spcBef>
              <a:spcAft>
                <a:spcPts val="0"/>
              </a:spcAft>
              <a:buClr>
                <a:schemeClr val="lt1"/>
              </a:buClr>
              <a:buSzPts val="1935"/>
              <a:buFont typeface="Arial" panose="020B0604020202020204" pitchFamily="34" charset="0"/>
              <a:buChar char="•"/>
            </a:pPr>
            <a:r>
              <a:rPr lang="en-US" sz="2517" dirty="0">
                <a:solidFill>
                  <a:schemeClr val="lt1"/>
                </a:solidFill>
              </a:rPr>
              <a:t>Development of National Clean Cooking Database</a:t>
            </a:r>
            <a:endParaRPr sz="2517" dirty="0">
              <a:solidFill>
                <a:schemeClr val="lt1"/>
              </a:solidFill>
            </a:endParaRPr>
          </a:p>
          <a:p>
            <a:pPr marL="518460" marR="0" lvl="0" indent="-457200" algn="just" rtl="0">
              <a:lnSpc>
                <a:spcPct val="100000"/>
              </a:lnSpc>
              <a:spcBef>
                <a:spcPts val="0"/>
              </a:spcBef>
              <a:spcAft>
                <a:spcPts val="0"/>
              </a:spcAft>
              <a:buClr>
                <a:schemeClr val="lt1"/>
              </a:buClr>
              <a:buSzPts val="2635"/>
              <a:buFont typeface="Arial" panose="020B0604020202020204" pitchFamily="34" charset="0"/>
              <a:buChar char="•"/>
            </a:pPr>
            <a:r>
              <a:rPr lang="en-US" sz="2517" dirty="0">
                <a:solidFill>
                  <a:schemeClr val="lt1"/>
                </a:solidFill>
              </a:rPr>
              <a:t>Clean Cooking baseline survey</a:t>
            </a:r>
            <a:endParaRPr sz="2517" dirty="0">
              <a:solidFill>
                <a:schemeClr val="lt1"/>
              </a:solidFill>
            </a:endParaRPr>
          </a:p>
          <a:p>
            <a:pPr marL="562910" marR="0" lvl="0" indent="-457200" algn="just" rtl="0">
              <a:lnSpc>
                <a:spcPct val="100000"/>
              </a:lnSpc>
              <a:spcBef>
                <a:spcPts val="0"/>
              </a:spcBef>
              <a:spcAft>
                <a:spcPts val="0"/>
              </a:spcAft>
              <a:buClr>
                <a:schemeClr val="lt1"/>
              </a:buClr>
              <a:buSzPts val="1935"/>
              <a:buFont typeface="Arial" panose="020B0604020202020204" pitchFamily="34" charset="0"/>
              <a:buChar char="•"/>
            </a:pPr>
            <a:r>
              <a:rPr lang="en-US" sz="2517" dirty="0">
                <a:solidFill>
                  <a:schemeClr val="lt1"/>
                </a:solidFill>
              </a:rPr>
              <a:t>Development of a national clean cooking fund</a:t>
            </a:r>
            <a:endParaRPr sz="2517" dirty="0">
              <a:solidFill>
                <a:schemeClr val="lt1"/>
              </a:solidFill>
            </a:endParaRPr>
          </a:p>
          <a:p>
            <a:pPr marL="562910" marR="0" lvl="0" indent="-457200" algn="just" rtl="0">
              <a:lnSpc>
                <a:spcPct val="100000"/>
              </a:lnSpc>
              <a:spcBef>
                <a:spcPts val="0"/>
              </a:spcBef>
              <a:spcAft>
                <a:spcPts val="0"/>
              </a:spcAft>
              <a:buClr>
                <a:schemeClr val="lt1"/>
              </a:buClr>
              <a:buSzPts val="1935"/>
              <a:buFont typeface="Arial" panose="020B0604020202020204" pitchFamily="34" charset="0"/>
              <a:buChar char="•"/>
            </a:pPr>
            <a:r>
              <a:rPr lang="en-US" sz="2517" dirty="0">
                <a:solidFill>
                  <a:schemeClr val="lt1"/>
                </a:solidFill>
              </a:rPr>
              <a:t>Capacity building programs</a:t>
            </a:r>
            <a:endParaRPr sz="2517" dirty="0">
              <a:solidFill>
                <a:schemeClr val="lt1"/>
              </a:solidFill>
            </a:endParaRPr>
          </a:p>
          <a:p>
            <a:pPr marL="562910" marR="0" lvl="0" indent="-457200" algn="just" rtl="0">
              <a:lnSpc>
                <a:spcPct val="100000"/>
              </a:lnSpc>
              <a:spcBef>
                <a:spcPts val="0"/>
              </a:spcBef>
              <a:spcAft>
                <a:spcPts val="0"/>
              </a:spcAft>
              <a:buClr>
                <a:schemeClr val="lt1"/>
              </a:buClr>
              <a:buSzPts val="1935"/>
              <a:buFont typeface="Arial" panose="020B0604020202020204" pitchFamily="34" charset="0"/>
              <a:buChar char="•"/>
            </a:pPr>
            <a:r>
              <a:rPr lang="en-US" sz="2517" dirty="0">
                <a:solidFill>
                  <a:schemeClr val="lt1"/>
                </a:solidFill>
              </a:rPr>
              <a:t>Infrastructure development</a:t>
            </a:r>
            <a:endParaRPr sz="2517" dirty="0">
              <a:solidFill>
                <a:schemeClr val="lt1"/>
              </a:solidFill>
            </a:endParaRPr>
          </a:p>
          <a:p>
            <a:pPr marL="562910" indent="-457200" algn="just">
              <a:buClr>
                <a:schemeClr val="lt1"/>
              </a:buClr>
              <a:buSzPts val="1935"/>
              <a:buFont typeface="Arial" panose="020B0604020202020204" pitchFamily="34" charset="0"/>
              <a:buChar char="•"/>
            </a:pPr>
            <a:r>
              <a:rPr lang="en-US" sz="2517" dirty="0">
                <a:solidFill>
                  <a:schemeClr val="lt1"/>
                </a:solidFill>
              </a:rPr>
              <a:t>Development of Minimum Energy Performance Standards (MEPS) for Clean cooking stoves and appliances</a:t>
            </a:r>
            <a:endParaRPr sz="2517" dirty="0">
              <a:solidFill>
                <a:schemeClr val="lt1"/>
              </a:solidFill>
            </a:endParaRPr>
          </a:p>
          <a:p>
            <a:pPr marL="562910" marR="0" lvl="0" indent="-457200" algn="just" rtl="0">
              <a:lnSpc>
                <a:spcPct val="100000"/>
              </a:lnSpc>
              <a:spcBef>
                <a:spcPts val="0"/>
              </a:spcBef>
              <a:spcAft>
                <a:spcPts val="0"/>
              </a:spcAft>
              <a:buClr>
                <a:schemeClr val="lt1"/>
              </a:buClr>
              <a:buSzPts val="1935"/>
              <a:buFont typeface="Arial" panose="020B0604020202020204" pitchFamily="34" charset="0"/>
              <a:buChar char="•"/>
            </a:pPr>
            <a:r>
              <a:rPr lang="en-US" sz="2517" dirty="0">
                <a:solidFill>
                  <a:schemeClr val="lt1"/>
                </a:solidFill>
              </a:rPr>
              <a:t>eCooking training and curriculum development for technicians</a:t>
            </a:r>
            <a:endParaRPr sz="2517" dirty="0">
              <a:solidFill>
                <a:schemeClr val="lt1"/>
              </a:solidFill>
            </a:endParaRPr>
          </a:p>
          <a:p>
            <a:pPr marL="552784" marR="0" lvl="0" indent="-457200" algn="just" rtl="0">
              <a:lnSpc>
                <a:spcPct val="100000"/>
              </a:lnSpc>
              <a:spcBef>
                <a:spcPts val="0"/>
              </a:spcBef>
              <a:spcAft>
                <a:spcPts val="0"/>
              </a:spcAft>
              <a:buClr>
                <a:schemeClr val="lt1"/>
              </a:buClr>
              <a:buSzPts val="2095"/>
              <a:buFont typeface="Arial" panose="020B0604020202020204" pitchFamily="34" charset="0"/>
              <a:buChar char="•"/>
            </a:pPr>
            <a:r>
              <a:rPr lang="en-US" sz="2517" dirty="0">
                <a:solidFill>
                  <a:schemeClr val="lt1"/>
                </a:solidFill>
              </a:rPr>
              <a:t>Formation of a dedicated clean cooking unit</a:t>
            </a:r>
            <a:endParaRPr sz="2517" dirty="0">
              <a:solidFill>
                <a:schemeClr val="lt1"/>
              </a:solidFill>
            </a:endParaRPr>
          </a:p>
          <a:p>
            <a:pPr marL="525930" marR="0" lvl="0" indent="-457200" algn="just" rtl="0">
              <a:lnSpc>
                <a:spcPct val="100000"/>
              </a:lnSpc>
              <a:spcBef>
                <a:spcPts val="0"/>
              </a:spcBef>
              <a:spcAft>
                <a:spcPts val="0"/>
              </a:spcAft>
              <a:buClr>
                <a:schemeClr val="lt1"/>
              </a:buClr>
              <a:buSzPts val="2518"/>
              <a:buFont typeface="Arial" panose="020B0604020202020204" pitchFamily="34" charset="0"/>
              <a:buChar char="•"/>
            </a:pPr>
            <a:r>
              <a:rPr lang="en-US" sz="2517" dirty="0">
                <a:solidFill>
                  <a:schemeClr val="lt1"/>
                </a:solidFill>
              </a:rPr>
              <a:t>Tax exemptions or reductions on clean cooking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latin typeface="Arial"/>
              <a:ea typeface="Arial"/>
              <a:cs typeface="Arial"/>
              <a:sym typeface="Arial"/>
            </a:endParaRPr>
          </a:p>
        </p:txBody>
      </p:sp>
      <p:sp>
        <p:nvSpPr>
          <p:cNvPr id="176" name="Google Shape;176;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latin typeface="Arial"/>
              <a:ea typeface="Arial"/>
              <a:cs typeface="Arial"/>
              <a:sym typeface="Arial"/>
            </a:endParaRPr>
          </a:p>
        </p:txBody>
      </p:sp>
      <p:pic>
        <p:nvPicPr>
          <p:cNvPr id="177" name="Google Shape;177;p4"/>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178" name="Google Shape;178;p4"/>
          <p:cNvSpPr txBox="1"/>
          <p:nvPr/>
        </p:nvSpPr>
        <p:spPr>
          <a:xfrm>
            <a:off x="272914" y="-1665378"/>
            <a:ext cx="11646172" cy="2535237"/>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200" b="1">
                <a:solidFill>
                  <a:schemeClr val="lt1"/>
                </a:solidFill>
              </a:rPr>
              <a:t>AREAS OF COLLABORATION</a:t>
            </a:r>
            <a:endParaRPr sz="3200" b="0" i="0" u="none" strike="noStrike" cap="none">
              <a:solidFill>
                <a:schemeClr val="lt1"/>
              </a:solidFill>
              <a:latin typeface="Arial"/>
              <a:ea typeface="Arial"/>
              <a:cs typeface="Arial"/>
              <a:sym typeface="Arial"/>
            </a:endParaRPr>
          </a:p>
        </p:txBody>
      </p:sp>
      <p:sp>
        <p:nvSpPr>
          <p:cNvPr id="179" name="Google Shape;179;p4"/>
          <p:cNvSpPr txBox="1"/>
          <p:nvPr/>
        </p:nvSpPr>
        <p:spPr>
          <a:xfrm>
            <a:off x="3041075" y="-499924"/>
            <a:ext cx="8460300" cy="6962400"/>
          </a:xfrm>
          <a:prstGeom prst="rect">
            <a:avLst/>
          </a:prstGeom>
          <a:noFill/>
          <a:ln>
            <a:noFill/>
          </a:ln>
        </p:spPr>
        <p:txBody>
          <a:bodyPr spcFirstLastPara="1" wrap="square" lIns="91425" tIns="45700" rIns="91425" bIns="45700" anchor="b" anchorCtr="0">
            <a:noAutofit/>
          </a:bodyPr>
          <a:lstStyle/>
          <a:p>
            <a:pPr marL="457200" marR="0" lvl="0" indent="-368300" algn="just" rtl="0">
              <a:lnSpc>
                <a:spcPct val="100000"/>
              </a:lnSpc>
              <a:spcBef>
                <a:spcPts val="0"/>
              </a:spcBef>
              <a:spcAft>
                <a:spcPts val="0"/>
              </a:spcAft>
              <a:buClr>
                <a:schemeClr val="lt1"/>
              </a:buClr>
              <a:buSzPts val="2200"/>
              <a:buAutoNum type="arabicPeriod"/>
            </a:pPr>
            <a:r>
              <a:rPr lang="en-US" sz="2200">
                <a:solidFill>
                  <a:schemeClr val="lt1"/>
                </a:solidFill>
              </a:rPr>
              <a:t>Construction of infrastructure for producing, receiving, storing, and distributing clean cooking energy</a:t>
            </a:r>
            <a:endParaRPr sz="2200">
              <a:solidFill>
                <a:schemeClr val="lt1"/>
              </a:solidFill>
            </a:endParaRPr>
          </a:p>
          <a:p>
            <a:pPr marL="341630" marR="0" lvl="0" indent="-354330" algn="just" rtl="0">
              <a:lnSpc>
                <a:spcPct val="100000"/>
              </a:lnSpc>
              <a:spcBef>
                <a:spcPts val="0"/>
              </a:spcBef>
              <a:spcAft>
                <a:spcPts val="0"/>
              </a:spcAft>
              <a:buClr>
                <a:schemeClr val="lt1"/>
              </a:buClr>
              <a:buSzPts val="2200"/>
              <a:buFont typeface="Arial"/>
              <a:buChar char="•"/>
            </a:pPr>
            <a:r>
              <a:rPr lang="en-US" sz="2200">
                <a:solidFill>
                  <a:schemeClr val="lt1"/>
                </a:solidFill>
              </a:rPr>
              <a:t>LPG receiving and storage facilities</a:t>
            </a:r>
            <a:endParaRPr sz="2200">
              <a:solidFill>
                <a:schemeClr val="lt1"/>
              </a:solidFill>
            </a:endParaRPr>
          </a:p>
          <a:p>
            <a:pPr marL="457200" marR="0" lvl="0" indent="0" algn="just" rtl="0">
              <a:lnSpc>
                <a:spcPct val="100000"/>
              </a:lnSpc>
              <a:spcBef>
                <a:spcPts val="0"/>
              </a:spcBef>
              <a:spcAft>
                <a:spcPts val="0"/>
              </a:spcAft>
              <a:buNone/>
            </a:pPr>
            <a:endParaRPr sz="2200">
              <a:solidFill>
                <a:schemeClr val="lt1"/>
              </a:solidFill>
            </a:endParaRPr>
          </a:p>
          <a:p>
            <a:pPr marL="341630" marR="0" lvl="0" indent="-354330" algn="just" rtl="0">
              <a:lnSpc>
                <a:spcPct val="100000"/>
              </a:lnSpc>
              <a:spcBef>
                <a:spcPts val="0"/>
              </a:spcBef>
              <a:spcAft>
                <a:spcPts val="0"/>
              </a:spcAft>
              <a:buClr>
                <a:schemeClr val="lt1"/>
              </a:buClr>
              <a:buSzPts val="2200"/>
              <a:buFont typeface="Arial"/>
              <a:buChar char="•"/>
            </a:pPr>
            <a:r>
              <a:rPr lang="en-US" sz="2200">
                <a:solidFill>
                  <a:schemeClr val="lt1"/>
                </a:solidFill>
              </a:rPr>
              <a:t>Natural gas distribution infrastructure in Mtwara, Lindi, Pwani, Dar-es-Salaam and neighbouring regions (City gas networks, small scale LNG distribution, CNG stations)</a:t>
            </a:r>
            <a:endParaRPr sz="2200">
              <a:solidFill>
                <a:schemeClr val="lt1"/>
              </a:solidFill>
            </a:endParaRPr>
          </a:p>
          <a:p>
            <a:pPr marL="457200" marR="0" lvl="0" indent="0" algn="just" rtl="0">
              <a:lnSpc>
                <a:spcPct val="100000"/>
              </a:lnSpc>
              <a:spcBef>
                <a:spcPts val="0"/>
              </a:spcBef>
              <a:spcAft>
                <a:spcPts val="0"/>
              </a:spcAft>
              <a:buNone/>
            </a:pPr>
            <a:endParaRPr sz="2200">
              <a:solidFill>
                <a:schemeClr val="lt1"/>
              </a:solidFill>
            </a:endParaRPr>
          </a:p>
          <a:p>
            <a:pPr marL="341630" marR="0" lvl="0" indent="-354330" algn="just" rtl="0">
              <a:lnSpc>
                <a:spcPct val="100000"/>
              </a:lnSpc>
              <a:spcBef>
                <a:spcPts val="0"/>
              </a:spcBef>
              <a:spcAft>
                <a:spcPts val="0"/>
              </a:spcAft>
              <a:buClr>
                <a:schemeClr val="lt1"/>
              </a:buClr>
              <a:buSzPts val="2200"/>
              <a:buFont typeface="Arial"/>
              <a:buChar char="•"/>
            </a:pPr>
            <a:r>
              <a:rPr lang="en-US" sz="2200">
                <a:solidFill>
                  <a:schemeClr val="lt1"/>
                </a:solidFill>
              </a:rPr>
              <a:t>LPG/Natural gas accessories and cylinders production/assembly plants</a:t>
            </a:r>
            <a:endParaRPr sz="2200">
              <a:solidFill>
                <a:schemeClr val="lt1"/>
              </a:solidFill>
            </a:endParaRPr>
          </a:p>
          <a:p>
            <a:pPr marL="457200" marR="0" lvl="0" indent="0" algn="just" rtl="0">
              <a:lnSpc>
                <a:spcPct val="100000"/>
              </a:lnSpc>
              <a:spcBef>
                <a:spcPts val="0"/>
              </a:spcBef>
              <a:spcAft>
                <a:spcPts val="0"/>
              </a:spcAft>
              <a:buNone/>
            </a:pPr>
            <a:endParaRPr sz="2200">
              <a:solidFill>
                <a:schemeClr val="lt1"/>
              </a:solidFill>
            </a:endParaRPr>
          </a:p>
          <a:p>
            <a:pPr marL="341630" marR="0" lvl="0" indent="-354330" algn="just" rtl="0">
              <a:lnSpc>
                <a:spcPct val="100000"/>
              </a:lnSpc>
              <a:spcBef>
                <a:spcPts val="0"/>
              </a:spcBef>
              <a:spcAft>
                <a:spcPts val="0"/>
              </a:spcAft>
              <a:buClr>
                <a:schemeClr val="lt1"/>
              </a:buClr>
              <a:buSzPts val="2200"/>
              <a:buFont typeface="Arial"/>
              <a:buChar char="•"/>
            </a:pPr>
            <a:r>
              <a:rPr lang="en-US" sz="2200">
                <a:solidFill>
                  <a:schemeClr val="lt1"/>
                </a:solidFill>
              </a:rPr>
              <a:t>Biogas and Bioethanol production plants</a:t>
            </a:r>
            <a:endParaRPr sz="2200">
              <a:solidFill>
                <a:schemeClr val="lt1"/>
              </a:solidFill>
            </a:endParaRPr>
          </a:p>
          <a:p>
            <a:pPr marL="457200" marR="0" lvl="0" indent="0" algn="just" rtl="0">
              <a:lnSpc>
                <a:spcPct val="100000"/>
              </a:lnSpc>
              <a:spcBef>
                <a:spcPts val="0"/>
              </a:spcBef>
              <a:spcAft>
                <a:spcPts val="0"/>
              </a:spcAft>
              <a:buNone/>
            </a:pPr>
            <a:endParaRPr sz="2200">
              <a:solidFill>
                <a:schemeClr val="lt1"/>
              </a:solidFill>
            </a:endParaRPr>
          </a:p>
          <a:p>
            <a:pPr marL="341630" marR="0" lvl="0" indent="-354330" algn="just" rtl="0">
              <a:lnSpc>
                <a:spcPct val="100000"/>
              </a:lnSpc>
              <a:spcBef>
                <a:spcPts val="0"/>
              </a:spcBef>
              <a:spcAft>
                <a:spcPts val="0"/>
              </a:spcAft>
              <a:buClr>
                <a:schemeClr val="lt1"/>
              </a:buClr>
              <a:buSzPts val="2200"/>
              <a:buFont typeface="Arial"/>
              <a:buChar char="•"/>
            </a:pPr>
            <a:r>
              <a:rPr lang="en-US" sz="2200">
                <a:solidFill>
                  <a:schemeClr val="lt1"/>
                </a:solidFill>
              </a:rPr>
              <a:t>Improved Cookstoves production workshops</a:t>
            </a:r>
            <a:endParaRPr sz="2200">
              <a:solidFill>
                <a:schemeClr val="lt1"/>
              </a:solidFill>
            </a:endParaRPr>
          </a:p>
          <a:p>
            <a:pPr marL="457200" marR="0" lvl="0" indent="0" algn="just" rtl="0">
              <a:lnSpc>
                <a:spcPct val="100000"/>
              </a:lnSpc>
              <a:spcBef>
                <a:spcPts val="0"/>
              </a:spcBef>
              <a:spcAft>
                <a:spcPts val="0"/>
              </a:spcAft>
              <a:buNone/>
            </a:pPr>
            <a:endParaRPr sz="2200">
              <a:solidFill>
                <a:schemeClr val="lt1"/>
              </a:solidFill>
            </a:endParaRPr>
          </a:p>
          <a:p>
            <a:pPr marL="341630" marR="0" lvl="0" indent="-354330" algn="just" rtl="0">
              <a:lnSpc>
                <a:spcPct val="100000"/>
              </a:lnSpc>
              <a:spcBef>
                <a:spcPts val="0"/>
              </a:spcBef>
              <a:spcAft>
                <a:spcPts val="0"/>
              </a:spcAft>
              <a:buClr>
                <a:schemeClr val="lt1"/>
              </a:buClr>
              <a:buSzPts val="2200"/>
              <a:buFont typeface="Arial"/>
              <a:buChar char="•"/>
            </a:pPr>
            <a:r>
              <a:rPr lang="en-US" sz="2200">
                <a:solidFill>
                  <a:schemeClr val="lt1"/>
                </a:solidFill>
              </a:rPr>
              <a:t>eCooking and solar stoves production/assembly plants</a:t>
            </a:r>
            <a:endParaRPr sz="22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01bec4668b_0_5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latin typeface="Arial"/>
              <a:ea typeface="Arial"/>
              <a:cs typeface="Arial"/>
              <a:sym typeface="Arial"/>
            </a:endParaRPr>
          </a:p>
        </p:txBody>
      </p:sp>
      <p:sp>
        <p:nvSpPr>
          <p:cNvPr id="185" name="Google Shape;185;g301bec4668b_0_5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latin typeface="Arial"/>
              <a:ea typeface="Arial"/>
              <a:cs typeface="Arial"/>
              <a:sym typeface="Arial"/>
            </a:endParaRPr>
          </a:p>
        </p:txBody>
      </p:sp>
      <p:pic>
        <p:nvPicPr>
          <p:cNvPr id="186" name="Google Shape;186;g301bec4668b_0_59"/>
          <p:cNvPicPr preferRelativeResize="0"/>
          <p:nvPr/>
        </p:nvPicPr>
        <p:blipFill rotWithShape="1">
          <a:blip r:embed="rId3">
            <a:alphaModFix/>
          </a:blip>
          <a:srcRect/>
          <a:stretch/>
        </p:blipFill>
        <p:spPr>
          <a:xfrm>
            <a:off x="2467" y="0"/>
            <a:ext cx="12187064" cy="6857999"/>
          </a:xfrm>
          <a:prstGeom prst="rect">
            <a:avLst/>
          </a:prstGeom>
          <a:noFill/>
          <a:ln>
            <a:noFill/>
          </a:ln>
        </p:spPr>
      </p:pic>
      <p:sp>
        <p:nvSpPr>
          <p:cNvPr id="187" name="Google Shape;187;g301bec4668b_0_59"/>
          <p:cNvSpPr txBox="1"/>
          <p:nvPr/>
        </p:nvSpPr>
        <p:spPr>
          <a:xfrm>
            <a:off x="272914" y="-1665378"/>
            <a:ext cx="116463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200" b="1">
                <a:solidFill>
                  <a:schemeClr val="lt1"/>
                </a:solidFill>
              </a:rPr>
              <a:t>AREAS OF COLLABORATION…</a:t>
            </a:r>
            <a:endParaRPr sz="3200" b="0" i="0" u="none" strike="noStrike" cap="none">
              <a:solidFill>
                <a:schemeClr val="lt1"/>
              </a:solidFill>
              <a:latin typeface="Arial"/>
              <a:ea typeface="Arial"/>
              <a:cs typeface="Arial"/>
              <a:sym typeface="Arial"/>
            </a:endParaRPr>
          </a:p>
        </p:txBody>
      </p:sp>
      <p:sp>
        <p:nvSpPr>
          <p:cNvPr id="188" name="Google Shape;188;g301bec4668b_0_59"/>
          <p:cNvSpPr txBox="1"/>
          <p:nvPr/>
        </p:nvSpPr>
        <p:spPr>
          <a:xfrm>
            <a:off x="3041075" y="-1054124"/>
            <a:ext cx="8460300" cy="6962400"/>
          </a:xfrm>
          <a:prstGeom prst="rect">
            <a:avLst/>
          </a:prstGeom>
          <a:noFill/>
          <a:ln>
            <a:noFill/>
          </a:ln>
        </p:spPr>
        <p:txBody>
          <a:bodyPr spcFirstLastPara="1" wrap="square" lIns="91425" tIns="45700" rIns="91425" bIns="45700" anchor="b" anchorCtr="0">
            <a:noAutofit/>
          </a:bodyPr>
          <a:lstStyle/>
          <a:p>
            <a:pPr marL="341630" marR="0" lvl="0" indent="-354330" algn="just" rtl="0">
              <a:lnSpc>
                <a:spcPct val="100000"/>
              </a:lnSpc>
              <a:spcBef>
                <a:spcPts val="0"/>
              </a:spcBef>
              <a:spcAft>
                <a:spcPts val="0"/>
              </a:spcAft>
              <a:buClr>
                <a:schemeClr val="lt1"/>
              </a:buClr>
              <a:buSzPts val="2200"/>
              <a:buFont typeface="Arial"/>
              <a:buAutoNum type="arabicPeriod" startAt="2"/>
            </a:pPr>
            <a:r>
              <a:rPr lang="en-US" sz="2200" dirty="0">
                <a:solidFill>
                  <a:schemeClr val="lt1"/>
                </a:solidFill>
              </a:rPr>
              <a:t>Construction of clean cooking facilities in 31,395 public institutions feeding more than 100 people per day (following implementation of the Ban on the use of firewood and charcoal for cooking in institutions in Tanzania by January 2024).</a:t>
            </a:r>
            <a:endParaRPr sz="2200" dirty="0">
              <a:solidFill>
                <a:schemeClr val="lt1"/>
              </a:solidFill>
            </a:endParaRPr>
          </a:p>
          <a:p>
            <a:pPr marR="0" lvl="0" algn="just" rtl="0">
              <a:lnSpc>
                <a:spcPct val="100000"/>
              </a:lnSpc>
              <a:spcBef>
                <a:spcPts val="0"/>
              </a:spcBef>
              <a:spcAft>
                <a:spcPts val="0"/>
              </a:spcAft>
              <a:buClr>
                <a:schemeClr val="lt1"/>
              </a:buClr>
              <a:buSzPts val="2200"/>
            </a:pPr>
            <a:endParaRPr lang="en-US" sz="2200" dirty="0">
              <a:solidFill>
                <a:schemeClr val="lt1"/>
              </a:solidFill>
            </a:endParaRPr>
          </a:p>
          <a:p>
            <a:pPr marR="0" lvl="0" algn="just" rtl="0">
              <a:lnSpc>
                <a:spcPct val="100000"/>
              </a:lnSpc>
              <a:spcBef>
                <a:spcPts val="0"/>
              </a:spcBef>
              <a:spcAft>
                <a:spcPts val="0"/>
              </a:spcAft>
              <a:buClr>
                <a:schemeClr val="lt1"/>
              </a:buClr>
              <a:buSzPts val="2200"/>
            </a:pPr>
            <a:r>
              <a:rPr lang="en-US" sz="2200" dirty="0">
                <a:solidFill>
                  <a:schemeClr val="lt1"/>
                </a:solidFill>
              </a:rPr>
              <a:t>3. Public and institutional awareness programs on the importance of using clean cooking solutions.</a:t>
            </a:r>
          </a:p>
          <a:p>
            <a:pPr marR="0" lvl="0" algn="just" rtl="0">
              <a:lnSpc>
                <a:spcPct val="100000"/>
              </a:lnSpc>
              <a:spcBef>
                <a:spcPts val="0"/>
              </a:spcBef>
              <a:spcAft>
                <a:spcPts val="0"/>
              </a:spcAft>
              <a:buClr>
                <a:schemeClr val="lt1"/>
              </a:buClr>
              <a:buSzPts val="2200"/>
            </a:pPr>
            <a:endParaRPr sz="2200" dirty="0">
              <a:solidFill>
                <a:schemeClr val="lt1"/>
              </a:solidFill>
            </a:endParaRPr>
          </a:p>
          <a:p>
            <a:pPr marR="0" lvl="0" algn="just" rtl="0">
              <a:lnSpc>
                <a:spcPct val="100000"/>
              </a:lnSpc>
              <a:spcBef>
                <a:spcPts val="0"/>
              </a:spcBef>
              <a:spcAft>
                <a:spcPts val="0"/>
              </a:spcAft>
              <a:buClr>
                <a:schemeClr val="lt1"/>
              </a:buClr>
              <a:buSzPts val="2200"/>
            </a:pPr>
            <a:r>
              <a:rPr lang="en-US" sz="2200" dirty="0">
                <a:solidFill>
                  <a:schemeClr val="lt1"/>
                </a:solidFill>
              </a:rPr>
              <a:t>4. Research, innovations and technological transfer related to cooking solutions.</a:t>
            </a:r>
          </a:p>
          <a:p>
            <a:pPr marR="0" lvl="0" algn="just" rtl="0">
              <a:lnSpc>
                <a:spcPct val="100000"/>
              </a:lnSpc>
              <a:spcBef>
                <a:spcPts val="0"/>
              </a:spcBef>
              <a:spcAft>
                <a:spcPts val="0"/>
              </a:spcAft>
              <a:buClr>
                <a:schemeClr val="lt1"/>
              </a:buClr>
              <a:buSzPts val="2200"/>
            </a:pPr>
            <a:endParaRPr sz="2200" dirty="0">
              <a:solidFill>
                <a:schemeClr val="lt1"/>
              </a:solidFill>
            </a:endParaRPr>
          </a:p>
          <a:p>
            <a:pPr marR="0" lvl="0" algn="just" rtl="0">
              <a:lnSpc>
                <a:spcPct val="100000"/>
              </a:lnSpc>
              <a:spcBef>
                <a:spcPts val="0"/>
              </a:spcBef>
              <a:spcAft>
                <a:spcPts val="0"/>
              </a:spcAft>
              <a:buClr>
                <a:schemeClr val="lt1"/>
              </a:buClr>
              <a:buSzPts val="2200"/>
            </a:pPr>
            <a:r>
              <a:rPr lang="en-US" sz="2200" dirty="0">
                <a:solidFill>
                  <a:schemeClr val="lt1"/>
                </a:solidFill>
              </a:rPr>
              <a:t>5.Capacity Building programs.</a:t>
            </a:r>
          </a:p>
          <a:p>
            <a:pPr marR="0" lvl="0" algn="just" rtl="0">
              <a:lnSpc>
                <a:spcPct val="100000"/>
              </a:lnSpc>
              <a:spcBef>
                <a:spcPts val="0"/>
              </a:spcBef>
              <a:spcAft>
                <a:spcPts val="0"/>
              </a:spcAft>
              <a:buClr>
                <a:schemeClr val="lt1"/>
              </a:buClr>
              <a:buSzPts val="2200"/>
            </a:pPr>
            <a:endParaRPr sz="2200" dirty="0">
              <a:solidFill>
                <a:schemeClr val="lt1"/>
              </a:solidFill>
            </a:endParaRPr>
          </a:p>
          <a:p>
            <a:pPr marR="0" lvl="0" algn="just" rtl="0">
              <a:lnSpc>
                <a:spcPct val="100000"/>
              </a:lnSpc>
              <a:spcBef>
                <a:spcPts val="0"/>
              </a:spcBef>
              <a:spcAft>
                <a:spcPts val="0"/>
              </a:spcAft>
              <a:buClr>
                <a:schemeClr val="lt1"/>
              </a:buClr>
              <a:buSzPts val="2200"/>
            </a:pPr>
            <a:r>
              <a:rPr lang="en-US" sz="2200" dirty="0">
                <a:solidFill>
                  <a:schemeClr val="lt1"/>
                </a:solidFill>
              </a:rPr>
              <a:t>6. Carbon financing.</a:t>
            </a:r>
            <a:endParaRPr sz="2200" dirty="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301bec4668b_0_7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latin typeface="Arial"/>
              <a:ea typeface="Arial"/>
              <a:cs typeface="Arial"/>
              <a:sym typeface="Arial"/>
            </a:endParaRPr>
          </a:p>
        </p:txBody>
      </p:sp>
      <p:sp>
        <p:nvSpPr>
          <p:cNvPr id="194" name="Google Shape;194;g301bec4668b_0_7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latin typeface="Arial"/>
              <a:ea typeface="Arial"/>
              <a:cs typeface="Arial"/>
              <a:sym typeface="Arial"/>
            </a:endParaRPr>
          </a:p>
        </p:txBody>
      </p:sp>
      <p:pic>
        <p:nvPicPr>
          <p:cNvPr id="195" name="Google Shape;195;g301bec4668b_0_77"/>
          <p:cNvPicPr preferRelativeResize="0"/>
          <p:nvPr/>
        </p:nvPicPr>
        <p:blipFill rotWithShape="1">
          <a:blip r:embed="rId3">
            <a:alphaModFix/>
          </a:blip>
          <a:srcRect/>
          <a:stretch/>
        </p:blipFill>
        <p:spPr>
          <a:xfrm>
            <a:off x="2467" y="0"/>
            <a:ext cx="12187064" cy="6857999"/>
          </a:xfrm>
          <a:prstGeom prst="rect">
            <a:avLst/>
          </a:prstGeom>
          <a:noFill/>
          <a:ln>
            <a:noFill/>
          </a:ln>
        </p:spPr>
      </p:pic>
      <p:sp>
        <p:nvSpPr>
          <p:cNvPr id="196" name="Google Shape;196;g301bec4668b_0_77"/>
          <p:cNvSpPr txBox="1"/>
          <p:nvPr/>
        </p:nvSpPr>
        <p:spPr>
          <a:xfrm>
            <a:off x="272914" y="-1665378"/>
            <a:ext cx="11646300" cy="2535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3200"/>
              <a:buFont typeface="Arial"/>
              <a:buNone/>
            </a:pPr>
            <a:r>
              <a:rPr lang="en-US" sz="3200" b="1">
                <a:solidFill>
                  <a:schemeClr val="lt1"/>
                </a:solidFill>
              </a:rPr>
              <a:t>CONCLUSION</a:t>
            </a:r>
            <a:endParaRPr sz="3200" b="0" i="0" u="none" strike="noStrike" cap="none">
              <a:solidFill>
                <a:schemeClr val="lt1"/>
              </a:solidFill>
              <a:latin typeface="Arial"/>
              <a:ea typeface="Arial"/>
              <a:cs typeface="Arial"/>
              <a:sym typeface="Arial"/>
            </a:endParaRPr>
          </a:p>
        </p:txBody>
      </p:sp>
      <p:sp>
        <p:nvSpPr>
          <p:cNvPr id="197" name="Google Shape;197;g301bec4668b_0_77"/>
          <p:cNvSpPr txBox="1"/>
          <p:nvPr/>
        </p:nvSpPr>
        <p:spPr>
          <a:xfrm>
            <a:off x="3157143" y="-225238"/>
            <a:ext cx="8460300" cy="6962400"/>
          </a:xfrm>
          <a:prstGeom prst="rect">
            <a:avLst/>
          </a:prstGeom>
          <a:noFill/>
          <a:ln>
            <a:noFill/>
          </a:ln>
        </p:spPr>
        <p:txBody>
          <a:bodyPr spcFirstLastPara="1" wrap="square" lIns="91425" tIns="45700" rIns="91425" bIns="45700" anchor="b" anchorCtr="0">
            <a:noAutofit/>
          </a:bodyPr>
          <a:lstStyle/>
          <a:p>
            <a:pPr marL="341630" marR="0" lvl="0" indent="-367030" algn="just" rtl="0">
              <a:lnSpc>
                <a:spcPct val="100000"/>
              </a:lnSpc>
              <a:spcBef>
                <a:spcPts val="0"/>
              </a:spcBef>
              <a:spcAft>
                <a:spcPts val="0"/>
              </a:spcAft>
              <a:buClr>
                <a:schemeClr val="lt1"/>
              </a:buClr>
              <a:buSzPts val="2400"/>
              <a:buChar char="●"/>
            </a:pPr>
            <a:endParaRPr lang="en-US" sz="2400" dirty="0">
              <a:solidFill>
                <a:schemeClr val="lt1"/>
              </a:solidFill>
            </a:endParaRPr>
          </a:p>
          <a:p>
            <a:pPr marR="0" lvl="0" algn="just" rtl="0">
              <a:lnSpc>
                <a:spcPct val="100000"/>
              </a:lnSpc>
              <a:spcBef>
                <a:spcPts val="0"/>
              </a:spcBef>
              <a:spcAft>
                <a:spcPts val="0"/>
              </a:spcAft>
              <a:buClr>
                <a:schemeClr val="lt1"/>
              </a:buClr>
              <a:buSzPts val="2400"/>
            </a:pPr>
            <a:endParaRPr lang="en-US" sz="2400" dirty="0">
              <a:solidFill>
                <a:schemeClr val="lt1"/>
              </a:solidFill>
            </a:endParaRPr>
          </a:p>
          <a:p>
            <a:pPr marL="341630" marR="0" lvl="0" indent="-367030" algn="just" rtl="0">
              <a:lnSpc>
                <a:spcPct val="100000"/>
              </a:lnSpc>
              <a:spcBef>
                <a:spcPts val="0"/>
              </a:spcBef>
              <a:spcAft>
                <a:spcPts val="0"/>
              </a:spcAft>
              <a:buClr>
                <a:schemeClr val="lt1"/>
              </a:buClr>
              <a:buSzPts val="2400"/>
              <a:buChar char="●"/>
            </a:pPr>
            <a:r>
              <a:rPr lang="en-US" sz="2400" dirty="0">
                <a:solidFill>
                  <a:schemeClr val="lt1"/>
                </a:solidFill>
              </a:rPr>
              <a:t>Tanzania has significant supplies of renewable energy resources;</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341630" marR="0" lvl="0" indent="-367030" algn="just" rtl="0">
              <a:lnSpc>
                <a:spcPct val="100000"/>
              </a:lnSpc>
              <a:spcBef>
                <a:spcPts val="0"/>
              </a:spcBef>
              <a:spcAft>
                <a:spcPts val="0"/>
              </a:spcAft>
              <a:buClr>
                <a:schemeClr val="lt1"/>
              </a:buClr>
              <a:buSzPts val="2400"/>
              <a:buChar char="●"/>
            </a:pPr>
            <a:r>
              <a:rPr lang="en-US" sz="2400" dirty="0">
                <a:solidFill>
                  <a:schemeClr val="lt1"/>
                </a:solidFill>
              </a:rPr>
              <a:t>Clean cooking energy demand is rising sharply, and therefore deliberate efforts to address the trend are on-going;</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341630" marR="0" lvl="0" indent="-367030" algn="just" rtl="0">
              <a:lnSpc>
                <a:spcPct val="100000"/>
              </a:lnSpc>
              <a:spcBef>
                <a:spcPts val="0"/>
              </a:spcBef>
              <a:spcAft>
                <a:spcPts val="0"/>
              </a:spcAft>
              <a:buClr>
                <a:schemeClr val="lt1"/>
              </a:buClr>
              <a:buSzPts val="2400"/>
              <a:buChar char="●"/>
            </a:pPr>
            <a:r>
              <a:rPr lang="en-US" sz="2400" dirty="0">
                <a:solidFill>
                  <a:schemeClr val="lt1"/>
                </a:solidFill>
              </a:rPr>
              <a:t>Several investment opportunities exist in clean cooking for private sector participation;</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341630" marR="0" lvl="0" indent="-367030" algn="just" rtl="0">
              <a:lnSpc>
                <a:spcPct val="100000"/>
              </a:lnSpc>
              <a:spcBef>
                <a:spcPts val="0"/>
              </a:spcBef>
              <a:spcAft>
                <a:spcPts val="0"/>
              </a:spcAft>
              <a:buClr>
                <a:schemeClr val="lt1"/>
              </a:buClr>
              <a:buSzPts val="2400"/>
              <a:buChar char="●"/>
            </a:pPr>
            <a:r>
              <a:rPr lang="en-US" sz="2400" dirty="0">
                <a:solidFill>
                  <a:schemeClr val="lt1"/>
                </a:solidFill>
              </a:rPr>
              <a:t>The Government of URT is fully committed and will continue to expedite implementation of priority clean cooking energy projects and attract private investments;</a:t>
            </a:r>
            <a:endParaRPr sz="2400" dirty="0">
              <a:solidFill>
                <a:schemeClr val="lt1"/>
              </a:solidFill>
            </a:endParaRPr>
          </a:p>
          <a:p>
            <a:pPr marL="457200" marR="0" lvl="0" indent="0" algn="just" rtl="0">
              <a:lnSpc>
                <a:spcPct val="100000"/>
              </a:lnSpc>
              <a:spcBef>
                <a:spcPts val="0"/>
              </a:spcBef>
              <a:spcAft>
                <a:spcPts val="0"/>
              </a:spcAft>
              <a:buNone/>
            </a:pPr>
            <a:endParaRPr sz="2400" dirty="0">
              <a:solidFill>
                <a:schemeClr val="lt1"/>
              </a:solidFill>
            </a:endParaRPr>
          </a:p>
          <a:p>
            <a:pPr marL="341630" marR="0" lvl="0" indent="-367030" algn="just" rtl="0">
              <a:lnSpc>
                <a:spcPct val="100000"/>
              </a:lnSpc>
              <a:spcBef>
                <a:spcPts val="0"/>
              </a:spcBef>
              <a:spcAft>
                <a:spcPts val="0"/>
              </a:spcAft>
              <a:buClr>
                <a:schemeClr val="lt1"/>
              </a:buClr>
              <a:buSzPts val="2400"/>
              <a:buChar char="●"/>
            </a:pPr>
            <a:r>
              <a:rPr lang="en-US" sz="2400" dirty="0">
                <a:solidFill>
                  <a:schemeClr val="lt1"/>
                </a:solidFill>
              </a:rPr>
              <a:t>The Government of URT will continue to maintain its social &amp; political stability.</a:t>
            </a:r>
            <a:endParaRPr sz="2400" dirty="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8"/>
          <p:cNvPicPr preferRelativeResize="0"/>
          <p:nvPr/>
        </p:nvPicPr>
        <p:blipFill rotWithShape="1">
          <a:blip r:embed="rId3">
            <a:alphaModFix/>
          </a:blip>
          <a:srcRect/>
          <a:stretch/>
        </p:blipFill>
        <p:spPr>
          <a:xfrm>
            <a:off x="2467" y="0"/>
            <a:ext cx="12187066" cy="6858000"/>
          </a:xfrm>
          <a:prstGeom prst="rect">
            <a:avLst/>
          </a:prstGeom>
          <a:noFill/>
          <a:ln>
            <a:noFill/>
          </a:ln>
        </p:spPr>
      </p:pic>
      <p:sp>
        <p:nvSpPr>
          <p:cNvPr id="203" name="Google Shape;203;p18"/>
          <p:cNvSpPr txBox="1">
            <a:spLocks noGrp="1"/>
          </p:cNvSpPr>
          <p:nvPr>
            <p:ph type="ctrTitle"/>
          </p:nvPr>
        </p:nvSpPr>
        <p:spPr>
          <a:xfrm>
            <a:off x="4015408" y="1417882"/>
            <a:ext cx="9525000" cy="2304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5400"/>
              <a:buFont typeface="Arial"/>
              <a:buNone/>
            </a:pPr>
            <a:r>
              <a:rPr lang="en-US" sz="5400" b="1">
                <a:solidFill>
                  <a:schemeClr val="lt1"/>
                </a:solidFill>
                <a:latin typeface="Arial"/>
                <a:ea typeface="Arial"/>
                <a:cs typeface="Arial"/>
                <a:sym typeface="Arial"/>
              </a:rPr>
              <a:t>“Tumtue Mama</a:t>
            </a:r>
            <a:br>
              <a:rPr lang="en-US" sz="5400" b="1">
                <a:solidFill>
                  <a:schemeClr val="lt1"/>
                </a:solidFill>
                <a:latin typeface="Arial"/>
                <a:ea typeface="Arial"/>
                <a:cs typeface="Arial"/>
                <a:sym typeface="Arial"/>
              </a:rPr>
            </a:br>
            <a:r>
              <a:rPr lang="en-US" sz="5400" b="1">
                <a:solidFill>
                  <a:schemeClr val="lt1"/>
                </a:solidFill>
                <a:latin typeface="Arial"/>
                <a:ea typeface="Arial"/>
                <a:cs typeface="Arial"/>
                <a:sym typeface="Arial"/>
              </a:rPr>
              <a:t>Kuni Kichwani”</a:t>
            </a:r>
            <a:endParaRPr sz="5400" b="1">
              <a:solidFill>
                <a:schemeClr val="lt1"/>
              </a:solidFill>
              <a:latin typeface="Arial"/>
              <a:ea typeface="Arial"/>
              <a:cs typeface="Arial"/>
              <a:sym typeface="Arial"/>
            </a:endParaRPr>
          </a:p>
        </p:txBody>
      </p:sp>
      <p:sp>
        <p:nvSpPr>
          <p:cNvPr id="204" name="Google Shape;204;p18"/>
          <p:cNvSpPr txBox="1"/>
          <p:nvPr/>
        </p:nvSpPr>
        <p:spPr>
          <a:xfrm>
            <a:off x="4147930" y="3797874"/>
            <a:ext cx="9525000" cy="1574100"/>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rgbClr val="FFC000"/>
              </a:buClr>
              <a:buSzPts val="1600"/>
              <a:buFont typeface="Arial"/>
              <a:buNone/>
            </a:pPr>
            <a:r>
              <a:rPr lang="en-US" sz="1600" b="1">
                <a:solidFill>
                  <a:srgbClr val="FFC000"/>
                </a:solidFill>
              </a:rPr>
              <a:t>Her Excellency</a:t>
            </a:r>
            <a:r>
              <a:rPr lang="en-US" sz="1600" b="1" i="0" u="none" strike="noStrike" cap="none">
                <a:solidFill>
                  <a:srgbClr val="FFC000"/>
                </a:solidFill>
                <a:latin typeface="Arial"/>
                <a:ea typeface="Arial"/>
                <a:cs typeface="Arial"/>
                <a:sym typeface="Arial"/>
              </a:rPr>
              <a:t> D</a:t>
            </a:r>
            <a:r>
              <a:rPr lang="en-US" sz="1600" b="1">
                <a:solidFill>
                  <a:srgbClr val="FFC000"/>
                </a:solidFill>
              </a:rPr>
              <a:t>r</a:t>
            </a:r>
            <a:r>
              <a:rPr lang="en-US" sz="1600" b="1" i="0" u="none" strike="noStrike" cap="none">
                <a:solidFill>
                  <a:srgbClr val="FFC000"/>
                </a:solidFill>
                <a:latin typeface="Arial"/>
                <a:ea typeface="Arial"/>
                <a:cs typeface="Arial"/>
                <a:sym typeface="Arial"/>
              </a:rPr>
              <a:t>. Samia Suluhu Hassan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600"/>
              <a:buFont typeface="Arial"/>
              <a:buNone/>
            </a:pPr>
            <a:r>
              <a:rPr lang="en-US" sz="1600">
                <a:solidFill>
                  <a:schemeClr val="lt1"/>
                </a:solidFill>
              </a:rPr>
              <a:t>President of the United Republic of Tanzania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600"/>
              <a:buFont typeface="Arial"/>
              <a:buNone/>
            </a:pPr>
            <a:r>
              <a:rPr lang="en-US" sz="1600" b="0" i="0" u="none" strike="noStrike" cap="none">
                <a:solidFill>
                  <a:schemeClr val="lt1"/>
                </a:solidFill>
                <a:latin typeface="Arial"/>
                <a:ea typeface="Arial"/>
                <a:cs typeface="Arial"/>
                <a:sym typeface="Arial"/>
              </a:rPr>
              <a:t>01 Novemb</a:t>
            </a:r>
            <a:r>
              <a:rPr lang="en-US" sz="1600">
                <a:solidFill>
                  <a:schemeClr val="lt1"/>
                </a:solidFill>
              </a:rPr>
              <a:t>er</a:t>
            </a:r>
            <a:r>
              <a:rPr lang="en-US" sz="1600" b="0" i="0" u="none" strike="noStrike" cap="none">
                <a:solidFill>
                  <a:schemeClr val="lt1"/>
                </a:solidFill>
                <a:latin typeface="Arial"/>
                <a:ea typeface="Arial"/>
                <a:cs typeface="Arial"/>
                <a:sym typeface="Arial"/>
              </a:rPr>
              <a:t> 2022</a:t>
            </a:r>
            <a:endParaRPr sz="1600" b="0" i="0" u="none" strike="noStrike" cap="none">
              <a:solidFill>
                <a:schemeClr val="lt1"/>
              </a:solidFill>
              <a:latin typeface="Arial"/>
              <a:ea typeface="Arial"/>
              <a:cs typeface="Arial"/>
              <a:sym typeface="Arial"/>
            </a:endParaRPr>
          </a:p>
        </p:txBody>
      </p:sp>
      <p:sp>
        <p:nvSpPr>
          <p:cNvPr id="205" name="Google Shape;205;p18"/>
          <p:cNvSpPr/>
          <p:nvPr/>
        </p:nvSpPr>
        <p:spPr>
          <a:xfrm>
            <a:off x="7745575" y="319275"/>
            <a:ext cx="2107200" cy="3447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06" name="Google Shape;206;p18"/>
          <p:cNvSpPr txBox="1"/>
          <p:nvPr/>
        </p:nvSpPr>
        <p:spPr>
          <a:xfrm>
            <a:off x="5944875" y="1430775"/>
            <a:ext cx="5919300" cy="3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rPr>
              <a:t>THE UNITED REPUBLIC OF TANZANIA</a:t>
            </a:r>
            <a:endParaRPr>
              <a:solidFill>
                <a:schemeClr val="lt1"/>
              </a:solidFill>
            </a:endParaRPr>
          </a:p>
        </p:txBody>
      </p:sp>
      <p:sp>
        <p:nvSpPr>
          <p:cNvPr id="207" name="Google Shape;207;p18"/>
          <p:cNvSpPr txBox="1"/>
          <p:nvPr/>
        </p:nvSpPr>
        <p:spPr>
          <a:xfrm>
            <a:off x="6386950" y="3559625"/>
            <a:ext cx="50991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solidFill>
                  <a:schemeClr val="lt1"/>
                </a:solidFill>
              </a:rPr>
              <a:t>Let's Relieve Mothers from Carrying Firewood</a:t>
            </a:r>
            <a:endParaRPr sz="13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651</TotalTime>
  <Words>1361</Words>
  <Application>Microsoft Office PowerPoint</Application>
  <PresentationFormat>Widescreen</PresentationFormat>
  <Paragraphs>150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RENEWABLES AT THE HEART OF CLEAN COOKING </vt:lpstr>
      <vt:lpstr>THE IMPLEMENTATION OF THE TANZANIA NATIONAL CLEAN COOKING STRATEGY (2024-2034)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“Tumtue Mama Kuni Kichwani”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 COOKING PROGRAM IN TANZANIA</dc:title>
  <dc:creator>Microsoft account</dc:creator>
  <cp:lastModifiedBy>Nolasco Mlay</cp:lastModifiedBy>
  <cp:revision>45</cp:revision>
  <dcterms:created xsi:type="dcterms:W3CDTF">2023-05-26T12:19:55Z</dcterms:created>
  <dcterms:modified xsi:type="dcterms:W3CDTF">2025-05-28T06:20:28Z</dcterms:modified>
</cp:coreProperties>
</file>